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55"/>
  </p:notesMasterIdLst>
  <p:handoutMasterIdLst>
    <p:handoutMasterId r:id="rId56"/>
  </p:handoutMasterIdLst>
  <p:sldIdLst>
    <p:sldId id="640" r:id="rId2"/>
    <p:sldId id="609" r:id="rId3"/>
    <p:sldId id="655" r:id="rId4"/>
    <p:sldId id="656" r:id="rId5"/>
    <p:sldId id="654" r:id="rId6"/>
    <p:sldId id="610" r:id="rId7"/>
    <p:sldId id="630" r:id="rId8"/>
    <p:sldId id="631" r:id="rId9"/>
    <p:sldId id="641" r:id="rId10"/>
    <p:sldId id="616" r:id="rId11"/>
    <p:sldId id="617" r:id="rId12"/>
    <p:sldId id="593" r:id="rId13"/>
    <p:sldId id="597" r:id="rId14"/>
    <p:sldId id="594" r:id="rId15"/>
    <p:sldId id="621" r:id="rId16"/>
    <p:sldId id="622" r:id="rId17"/>
    <p:sldId id="658" r:id="rId18"/>
    <p:sldId id="623" r:id="rId19"/>
    <p:sldId id="659" r:id="rId20"/>
    <p:sldId id="660" r:id="rId21"/>
    <p:sldId id="661" r:id="rId22"/>
    <p:sldId id="662" r:id="rId23"/>
    <p:sldId id="624" r:id="rId24"/>
    <p:sldId id="615" r:id="rId25"/>
    <p:sldId id="663" r:id="rId26"/>
    <p:sldId id="664" r:id="rId27"/>
    <p:sldId id="576" r:id="rId28"/>
    <p:sldId id="625" r:id="rId29"/>
    <p:sldId id="626" r:id="rId30"/>
    <p:sldId id="638" r:id="rId31"/>
    <p:sldId id="651" r:id="rId32"/>
    <p:sldId id="665" r:id="rId33"/>
    <p:sldId id="666" r:id="rId34"/>
    <p:sldId id="574" r:id="rId35"/>
    <p:sldId id="650" r:id="rId36"/>
    <p:sldId id="568" r:id="rId37"/>
    <p:sldId id="648" r:id="rId38"/>
    <p:sldId id="649" r:id="rId39"/>
    <p:sldId id="572" r:id="rId40"/>
    <p:sldId id="564" r:id="rId41"/>
    <p:sldId id="565" r:id="rId42"/>
    <p:sldId id="578" r:id="rId43"/>
    <p:sldId id="596" r:id="rId44"/>
    <p:sldId id="595" r:id="rId45"/>
    <p:sldId id="592" r:id="rId46"/>
    <p:sldId id="644" r:id="rId47"/>
    <p:sldId id="645" r:id="rId48"/>
    <p:sldId id="646" r:id="rId49"/>
    <p:sldId id="627" r:id="rId50"/>
    <p:sldId id="639" r:id="rId51"/>
    <p:sldId id="601" r:id="rId52"/>
    <p:sldId id="600" r:id="rId53"/>
    <p:sldId id="589" r:id="rId54"/>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454"/>
    <a:srgbClr val="FFAFAF"/>
    <a:srgbClr val="33CC33"/>
    <a:srgbClr val="006600"/>
    <a:srgbClr val="FE8602"/>
    <a:srgbClr val="8EA9DB"/>
    <a:srgbClr val="FF99CC"/>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91886" autoAdjust="0"/>
  </p:normalViewPr>
  <p:slideViewPr>
    <p:cSldViewPr snapToGrid="0">
      <p:cViewPr>
        <p:scale>
          <a:sx n="70" d="100"/>
          <a:sy n="70" d="100"/>
        </p:scale>
        <p:origin x="876" y="-6"/>
      </p:cViewPr>
      <p:guideLst>
        <p:guide orient="horz" pos="2160"/>
        <p:guide pos="2880"/>
      </p:guideLst>
    </p:cSldViewPr>
  </p:slideViewPr>
  <p:notesTextViewPr>
    <p:cViewPr>
      <p:scale>
        <a:sx n="150" d="100"/>
        <a:sy n="150" d="100"/>
      </p:scale>
      <p:origin x="0" y="0"/>
    </p:cViewPr>
  </p:notesTextViewPr>
  <p:sorterViewPr>
    <p:cViewPr>
      <p:scale>
        <a:sx n="125" d="100"/>
        <a:sy n="125" d="100"/>
      </p:scale>
      <p:origin x="0" y="-8466"/>
    </p:cViewPr>
  </p:sorterViewPr>
  <p:notesViewPr>
    <p:cSldViewPr snapToGrid="0">
      <p:cViewPr varScale="1">
        <p:scale>
          <a:sx n="65" d="100"/>
          <a:sy n="65" d="100"/>
        </p:scale>
        <p:origin x="-289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srvfile03\DGN\2012\Documentos_Gas_Natural\01.Procesos%20Regulatorios\Distribuci&#243;n%20Piura\09)%20Propuesta%20Nueva\04)%20Modelo%20Tarifario\Caso%20D(GRr)\Campara%20de%20distribuci&#243;n_v2a.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srvfile03\DGN\2012\Documentos_Gas_Natural\01.Procesos%20Regulatorios\Distribuci&#243;n%20Piura\09)%20Propuesta%20Nueva\04)%20Modelo%20Tarifario\Caso%20D(GRr)\Cuadros%20Informes_V3.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srvfile03\DGN\2012\Documentos_Gas_Natural\01.Procesos%20Regulatorios\Distribuci&#243;n%20Piura\09)%20Propuesta%20Nueva\04)%20Modelo%20Tarifario\Caso%20D(GRr)\Cuadros%20Informes_V3.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Proyección del número de clientes y consumo unitario Categoría A1</a:t>
            </a:r>
          </a:p>
        </c:rich>
      </c:tx>
      <c:layout>
        <c:manualLayout>
          <c:xMode val="edge"/>
          <c:yMode val="edge"/>
          <c:x val="0.14756198772498652"/>
          <c:y val="2.2996602961329077E-2"/>
        </c:manualLayout>
      </c:layout>
      <c:overlay val="0"/>
    </c:title>
    <c:autoTitleDeleted val="0"/>
    <c:plotArea>
      <c:layout>
        <c:manualLayout>
          <c:layoutTarget val="inner"/>
          <c:xMode val="edge"/>
          <c:yMode val="edge"/>
          <c:x val="0.1751408938466025"/>
          <c:y val="0.19848437738987143"/>
          <c:w val="0.69820191746864979"/>
          <c:h val="0.60958333982739965"/>
        </c:manualLayout>
      </c:layout>
      <c:barChart>
        <c:barDir val="col"/>
        <c:grouping val="clustered"/>
        <c:varyColors val="0"/>
        <c:ser>
          <c:idx val="0"/>
          <c:order val="0"/>
          <c:tx>
            <c:strRef>
              <c:f>'Dem(A1)'!$C$3</c:f>
              <c:strCache>
                <c:ptCount val="1"/>
                <c:pt idx="0">
                  <c:v>Clientes acumulados</c:v>
                </c:pt>
              </c:strCache>
            </c:strRef>
          </c:tx>
          <c:invertIfNegative val="0"/>
          <c:dLbls>
            <c:dLbl>
              <c:idx val="0"/>
              <c:spPr>
                <a:noFill/>
                <a:ln>
                  <a:noFill/>
                </a:ln>
                <a:effectLst/>
              </c:spPr>
              <c:txPr>
                <a:bodyPr rot="-5400000" vert="horz" wrap="square" lIns="38100" tIns="19050" rIns="38100" bIns="19050" anchor="ctr">
                  <a:spAutoFit/>
                </a:bodyPr>
                <a:lstStyle/>
                <a:p>
                  <a:pPr>
                    <a:defRPr b="1">
                      <a:solidFill>
                        <a:sysClr val="windowText" lastClr="000000"/>
                      </a:solidFill>
                    </a:defRPr>
                  </a:pPr>
                  <a:endParaRPr lang="es-PE"/>
                </a:p>
              </c:txPr>
              <c:showLegendKey val="0"/>
              <c:showVal val="1"/>
              <c:showCatName val="0"/>
              <c:showSerName val="0"/>
              <c:showPercent val="0"/>
              <c:showBubbleSize val="0"/>
            </c:dLbl>
            <c:dLbl>
              <c:idx val="1"/>
              <c:spPr>
                <a:noFill/>
                <a:ln>
                  <a:noFill/>
                </a:ln>
                <a:effectLst/>
              </c:spPr>
              <c:txPr>
                <a:bodyPr rot="-5400000" vert="horz" wrap="square" lIns="38100" tIns="19050" rIns="38100" bIns="19050" anchor="ctr">
                  <a:spAutoFit/>
                </a:bodyPr>
                <a:lstStyle/>
                <a:p>
                  <a:pPr>
                    <a:defRPr b="1">
                      <a:solidFill>
                        <a:sysClr val="windowText" lastClr="000000"/>
                      </a:solidFill>
                    </a:defRPr>
                  </a:pPr>
                  <a:endParaRPr lang="es-PE"/>
                </a:p>
              </c:txPr>
              <c:showLegendKey val="0"/>
              <c:showVal val="1"/>
              <c:showCatName val="0"/>
              <c:showSerName val="0"/>
              <c:showPercent val="0"/>
              <c:showBubbleSize val="0"/>
            </c:dLbl>
            <c:dLbl>
              <c:idx val="2"/>
              <c:spPr>
                <a:noFill/>
                <a:ln>
                  <a:noFill/>
                </a:ln>
                <a:effectLst/>
              </c:spPr>
              <c:txPr>
                <a:bodyPr rot="-5400000" vert="horz" wrap="square" lIns="38100" tIns="19050" rIns="38100" bIns="19050" anchor="ctr">
                  <a:spAutoFit/>
                </a:bodyPr>
                <a:lstStyle/>
                <a:p>
                  <a:pPr>
                    <a:defRPr b="1">
                      <a:solidFill>
                        <a:sysClr val="windowText" lastClr="000000"/>
                      </a:solidFill>
                    </a:defRPr>
                  </a:pPr>
                  <a:endParaRPr lang="es-PE"/>
                </a:p>
              </c:txPr>
              <c:showLegendKey val="0"/>
              <c:showVal val="1"/>
              <c:showCatName val="0"/>
              <c:showSerName val="0"/>
              <c:showPercent val="0"/>
              <c:showBubbleSize val="0"/>
            </c:dLbl>
            <c:dLbl>
              <c:idx val="3"/>
              <c:layout>
                <c:manualLayout>
                  <c:x val="-8.4630682273739366E-17"/>
                  <c:y val="0.13118496868697158"/>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4630682273739366E-17"/>
                  <c:y val="0.1345486858327915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0.13917033910020601"/>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9.0176086944128061E-17"/>
                  <c:y val="0.1819919819002692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
                  <c:y val="0.21410821400031696"/>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wrap="square" lIns="38100" tIns="19050" rIns="38100" bIns="19050" anchor="ctr">
                <a:spAutoFit/>
              </a:bodyPr>
              <a:lstStyle/>
              <a:p>
                <a:pPr>
                  <a:defRPr b="1">
                    <a:solidFill>
                      <a:schemeClr val="bg1"/>
                    </a:solidFill>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'Dem(A1)'!$B$4:$B$11</c:f>
              <c:numCache>
                <c:formatCode>"Año "0</c:formatCode>
                <c:ptCount val="8"/>
                <c:pt idx="0">
                  <c:v>1</c:v>
                </c:pt>
                <c:pt idx="1">
                  <c:v>2</c:v>
                </c:pt>
                <c:pt idx="2">
                  <c:v>3</c:v>
                </c:pt>
                <c:pt idx="3">
                  <c:v>4</c:v>
                </c:pt>
                <c:pt idx="4">
                  <c:v>5</c:v>
                </c:pt>
                <c:pt idx="5">
                  <c:v>6</c:v>
                </c:pt>
                <c:pt idx="6">
                  <c:v>7</c:v>
                </c:pt>
                <c:pt idx="7">
                  <c:v>8</c:v>
                </c:pt>
              </c:numCache>
            </c:numRef>
          </c:cat>
          <c:val>
            <c:numRef>
              <c:f>'Dem(A1)'!$C$4:$C$11</c:f>
              <c:numCache>
                <c:formatCode>#,##0</c:formatCode>
                <c:ptCount val="8"/>
                <c:pt idx="0">
                  <c:v>2736</c:v>
                </c:pt>
                <c:pt idx="1">
                  <c:v>7453</c:v>
                </c:pt>
                <c:pt idx="2">
                  <c:v>12353</c:v>
                </c:pt>
                <c:pt idx="3">
                  <c:v>20882</c:v>
                </c:pt>
                <c:pt idx="4">
                  <c:v>30894</c:v>
                </c:pt>
                <c:pt idx="5">
                  <c:v>41334</c:v>
                </c:pt>
                <c:pt idx="6">
                  <c:v>52181</c:v>
                </c:pt>
                <c:pt idx="7">
                  <c:v>64000</c:v>
                </c:pt>
              </c:numCache>
            </c:numRef>
          </c:val>
        </c:ser>
        <c:dLbls>
          <c:showLegendKey val="0"/>
          <c:showVal val="0"/>
          <c:showCatName val="0"/>
          <c:showSerName val="0"/>
          <c:showPercent val="0"/>
          <c:showBubbleSize val="0"/>
        </c:dLbls>
        <c:gapWidth val="50"/>
        <c:axId val="-926347008"/>
        <c:axId val="-926340480"/>
      </c:barChart>
      <c:catAx>
        <c:axId val="-926347008"/>
        <c:scaling>
          <c:orientation val="minMax"/>
        </c:scaling>
        <c:delete val="0"/>
        <c:axPos val="b"/>
        <c:numFmt formatCode="&quot;Año &quot;0" sourceLinked="1"/>
        <c:majorTickMark val="out"/>
        <c:minorTickMark val="none"/>
        <c:tickLblPos val="nextTo"/>
        <c:txPr>
          <a:bodyPr rot="0" vert="horz"/>
          <a:lstStyle/>
          <a:p>
            <a:pPr>
              <a:defRPr/>
            </a:pPr>
            <a:endParaRPr lang="es-PE"/>
          </a:p>
        </c:txPr>
        <c:crossAx val="-926340480"/>
        <c:crosses val="autoZero"/>
        <c:auto val="1"/>
        <c:lblAlgn val="ctr"/>
        <c:lblOffset val="100"/>
        <c:noMultiLvlLbl val="0"/>
      </c:catAx>
      <c:valAx>
        <c:axId val="-926340480"/>
        <c:scaling>
          <c:orientation val="minMax"/>
        </c:scaling>
        <c:delete val="0"/>
        <c:axPos val="l"/>
        <c:majorGridlines>
          <c:spPr>
            <a:ln>
              <a:solidFill>
                <a:schemeClr val="bg1">
                  <a:lumMod val="65000"/>
                </a:schemeClr>
              </a:solidFill>
              <a:prstDash val="dash"/>
            </a:ln>
          </c:spPr>
        </c:majorGridlines>
        <c:title>
          <c:tx>
            <c:rich>
              <a:bodyPr rot="-5400000" vert="horz"/>
              <a:lstStyle/>
              <a:p>
                <a:pPr>
                  <a:defRPr sz="1050"/>
                </a:pPr>
                <a:r>
                  <a:rPr lang="en-US" sz="1050"/>
                  <a:t>Clientes</a:t>
                </a:r>
              </a:p>
            </c:rich>
          </c:tx>
          <c:overlay val="0"/>
        </c:title>
        <c:numFmt formatCode="#,##0" sourceLinked="1"/>
        <c:majorTickMark val="out"/>
        <c:minorTickMark val="none"/>
        <c:tickLblPos val="nextTo"/>
        <c:crossAx val="-926347008"/>
        <c:crosses val="autoZero"/>
        <c:crossBetween val="between"/>
      </c:valAx>
    </c:plotArea>
    <c:legend>
      <c:legendPos val="b"/>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36078544586467"/>
          <c:y val="7.2858508365179167E-2"/>
          <c:w val="0.83793161267272998"/>
          <c:h val="0.65195700380611321"/>
        </c:manualLayout>
      </c:layout>
      <c:barChart>
        <c:barDir val="col"/>
        <c:grouping val="clustered"/>
        <c:varyColors val="0"/>
        <c:ser>
          <c:idx val="0"/>
          <c:order val="0"/>
          <c:spPr>
            <a:gradFill>
              <a:gsLst>
                <a:gs pos="0">
                  <a:srgbClr val="000099"/>
                </a:gs>
                <a:gs pos="52100">
                  <a:srgbClr val="0000FF"/>
                </a:gs>
                <a:gs pos="100000">
                  <a:srgbClr val="000099"/>
                </a:gs>
              </a:gsLst>
              <a:lin ang="0" scaled="0"/>
            </a:gradFill>
          </c:spPr>
          <c:invertIfNegative val="0"/>
          <c:dPt>
            <c:idx val="4"/>
            <c:invertIfNegative val="0"/>
            <c:bubble3D val="0"/>
            <c:spPr>
              <a:gradFill>
                <a:gsLst>
                  <a:gs pos="0">
                    <a:srgbClr val="006600"/>
                  </a:gs>
                  <a:gs pos="52100">
                    <a:srgbClr val="33CC33"/>
                  </a:gs>
                  <a:gs pos="100000">
                    <a:srgbClr val="006600"/>
                  </a:gs>
                </a:gsLst>
                <a:lin ang="0" scaled="0"/>
              </a:gradFill>
            </c:spPr>
          </c:dPt>
          <c:dPt>
            <c:idx val="5"/>
            <c:invertIfNegative val="0"/>
            <c:bubble3D val="0"/>
            <c:spPr>
              <a:gradFill>
                <a:gsLst>
                  <a:gs pos="0">
                    <a:srgbClr val="006600"/>
                  </a:gs>
                  <a:gs pos="52100">
                    <a:srgbClr val="33CC33"/>
                  </a:gs>
                  <a:gs pos="100000">
                    <a:srgbClr val="006600"/>
                  </a:gs>
                </a:gsLst>
                <a:lin ang="0" scaled="0"/>
              </a:gradFill>
            </c:spPr>
          </c:dPt>
          <c:cat>
            <c:multiLvlStrRef>
              <c:f>Compara!$E$32:$J$33</c:f>
              <c:multiLvlStrCache>
                <c:ptCount val="6"/>
                <c:lvl>
                  <c:pt idx="4">
                    <c:v>Base</c:v>
                  </c:pt>
                  <c:pt idx="5">
                    <c:v>Alternativo</c:v>
                  </c:pt>
                </c:lvl>
                <c:lvl>
                  <c:pt idx="0">
                    <c:v>Cálidda</c:v>
                  </c:pt>
                  <c:pt idx="1">
                    <c:v>Contugas</c:v>
                  </c:pt>
                  <c:pt idx="2">
                    <c:v>Gases del Pacifico</c:v>
                  </c:pt>
                  <c:pt idx="3">
                    <c:v>Fenosa</c:v>
                  </c:pt>
                  <c:pt idx="4">
                    <c:v>Gasnorp</c:v>
                  </c:pt>
                </c:lvl>
              </c:multiLvlStrCache>
            </c:multiLvlStrRef>
          </c:cat>
          <c:val>
            <c:numRef>
              <c:f>Compara!$E$42:$J$42</c:f>
              <c:numCache>
                <c:formatCode>0.0</c:formatCode>
                <c:ptCount val="6"/>
                <c:pt idx="0">
                  <c:v>17.083417955586434</c:v>
                </c:pt>
                <c:pt idx="1">
                  <c:v>17.745324996687483</c:v>
                </c:pt>
                <c:pt idx="2">
                  <c:v>17.75021873911545</c:v>
                </c:pt>
                <c:pt idx="3">
                  <c:v>17.76779486092407</c:v>
                </c:pt>
                <c:pt idx="4">
                  <c:v>17.026482837875996</c:v>
                </c:pt>
                <c:pt idx="5">
                  <c:v>22.371990805193242</c:v>
                </c:pt>
              </c:numCache>
            </c:numRef>
          </c:val>
        </c:ser>
        <c:dLbls>
          <c:showLegendKey val="0"/>
          <c:showVal val="0"/>
          <c:showCatName val="0"/>
          <c:showSerName val="0"/>
          <c:showPercent val="0"/>
          <c:showBubbleSize val="0"/>
        </c:dLbls>
        <c:gapWidth val="80"/>
        <c:axId val="-926342112"/>
        <c:axId val="-926342656"/>
      </c:barChart>
      <c:catAx>
        <c:axId val="-926342112"/>
        <c:scaling>
          <c:orientation val="minMax"/>
        </c:scaling>
        <c:delete val="0"/>
        <c:axPos val="b"/>
        <c:numFmt formatCode="General" sourceLinked="0"/>
        <c:majorTickMark val="out"/>
        <c:minorTickMark val="none"/>
        <c:tickLblPos val="nextTo"/>
        <c:txPr>
          <a:bodyPr/>
          <a:lstStyle/>
          <a:p>
            <a:pPr>
              <a:defRPr sz="1050" b="1">
                <a:latin typeface="Arial Narrow" panose="020B0606020202030204" pitchFamily="34" charset="0"/>
              </a:defRPr>
            </a:pPr>
            <a:endParaRPr lang="es-PE"/>
          </a:p>
        </c:txPr>
        <c:crossAx val="-926342656"/>
        <c:crosses val="autoZero"/>
        <c:auto val="1"/>
        <c:lblAlgn val="ctr"/>
        <c:lblOffset val="100"/>
        <c:noMultiLvlLbl val="0"/>
      </c:catAx>
      <c:valAx>
        <c:axId val="-926342656"/>
        <c:scaling>
          <c:orientation val="minMax"/>
          <c:max val="35"/>
        </c:scaling>
        <c:delete val="0"/>
        <c:axPos val="l"/>
        <c:majorGridlines>
          <c:spPr>
            <a:ln w="6350">
              <a:solidFill>
                <a:schemeClr val="bg1">
                  <a:lumMod val="85000"/>
                </a:schemeClr>
              </a:solidFill>
              <a:prstDash val="dash"/>
            </a:ln>
          </c:spPr>
        </c:majorGridlines>
        <c:numFmt formatCode="0" sourceLinked="0"/>
        <c:majorTickMark val="out"/>
        <c:minorTickMark val="none"/>
        <c:tickLblPos val="nextTo"/>
        <c:txPr>
          <a:bodyPr/>
          <a:lstStyle/>
          <a:p>
            <a:pPr>
              <a:defRPr sz="1200" b="1"/>
            </a:pPr>
            <a:endParaRPr lang="es-PE"/>
          </a:p>
        </c:txPr>
        <c:crossAx val="-926342112"/>
        <c:crosses val="autoZero"/>
        <c:crossBetween val="between"/>
      </c:valAx>
    </c:plotArea>
    <c:plotVisOnly val="1"/>
    <c:dispBlanksAs val="gap"/>
    <c:showDLblsOverMax val="0"/>
  </c:chart>
  <c:spPr>
    <a:ln>
      <a:noFill/>
    </a:ln>
  </c:spPr>
  <c:txPr>
    <a:bodyPr/>
    <a:lstStyle/>
    <a:p>
      <a:pPr>
        <a:defRPr sz="1100"/>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PE" dirty="0" smtClean="0"/>
              <a:t>Número de clientes</a:t>
            </a:r>
            <a:endParaRPr lang="es-PE" dirty="0"/>
          </a:p>
        </c:rich>
      </c:tx>
      <c:overlay val="0"/>
    </c:title>
    <c:autoTitleDeleted val="0"/>
    <c:plotArea>
      <c:layout/>
      <c:pieChart>
        <c:varyColors val="1"/>
        <c:ser>
          <c:idx val="0"/>
          <c:order val="0"/>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'Dem(A1)'!$B$24:$B$28</c:f>
              <c:strCache>
                <c:ptCount val="5"/>
                <c:pt idx="0">
                  <c:v>Talara</c:v>
                </c:pt>
                <c:pt idx="1">
                  <c:v>Piura</c:v>
                </c:pt>
                <c:pt idx="2">
                  <c:v>Paita</c:v>
                </c:pt>
                <c:pt idx="3">
                  <c:v>Sullana</c:v>
                </c:pt>
                <c:pt idx="4">
                  <c:v>Sechura</c:v>
                </c:pt>
              </c:strCache>
            </c:strRef>
          </c:cat>
          <c:val>
            <c:numRef>
              <c:f>'Dem(A1)'!$D$24:$D$28</c:f>
              <c:numCache>
                <c:formatCode>#,##0</c:formatCode>
                <c:ptCount val="5"/>
                <c:pt idx="0">
                  <c:v>6926</c:v>
                </c:pt>
                <c:pt idx="1">
                  <c:v>37036</c:v>
                </c:pt>
                <c:pt idx="2">
                  <c:v>5998</c:v>
                </c:pt>
                <c:pt idx="3">
                  <c:v>11554</c:v>
                </c:pt>
                <c:pt idx="4">
                  <c:v>2486</c:v>
                </c:pt>
              </c:numCache>
            </c:numRef>
          </c:val>
        </c:ser>
        <c:dLbls>
          <c:dLblPos val="inEnd"/>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200" b="1"/>
      </a:pPr>
      <a:endParaRPr lang="es-P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s-PE" sz="1600" b="1">
                <a:solidFill>
                  <a:sysClr val="windowText" lastClr="000000"/>
                </a:solidFill>
              </a:rPr>
              <a:t>Proyección del Número de Vehículos Convertidos</a:t>
            </a:r>
          </a:p>
        </c:rich>
      </c:tx>
      <c:layout>
        <c:manualLayout>
          <c:xMode val="edge"/>
          <c:yMode val="edge"/>
          <c:x val="0.14542184834100325"/>
          <c:y val="4.1450788476136827E-2"/>
        </c:manualLayout>
      </c:layout>
      <c:overlay val="0"/>
      <c:spPr>
        <a:noFill/>
        <a:ln>
          <a:noFill/>
        </a:ln>
        <a:effectLst/>
      </c:spPr>
    </c:title>
    <c:autoTitleDeleted val="0"/>
    <c:plotArea>
      <c:layout>
        <c:manualLayout>
          <c:layoutTarget val="inner"/>
          <c:xMode val="edge"/>
          <c:yMode val="edge"/>
          <c:x val="0.13610011800490637"/>
          <c:y val="0.18293233865946953"/>
          <c:w val="0.72610325579440127"/>
          <c:h val="0.562914033516973"/>
        </c:manualLayout>
      </c:layout>
      <c:barChart>
        <c:barDir val="col"/>
        <c:grouping val="stacked"/>
        <c:varyColors val="0"/>
        <c:ser>
          <c:idx val="0"/>
          <c:order val="0"/>
          <c:tx>
            <c:strRef>
              <c:f>'Dem(GNV)'!$C$3</c:f>
              <c:strCache>
                <c:ptCount val="1"/>
                <c:pt idx="0">
                  <c:v>Vehículos Convertidos</c:v>
                </c:pt>
              </c:strCache>
            </c:strRef>
          </c:tx>
          <c:spPr>
            <a:solidFill>
              <a:schemeClr val="accent1"/>
            </a:solidFill>
            <a:ln>
              <a:noFill/>
            </a:ln>
            <a:effectLst/>
          </c:spPr>
          <c:invertIfNegative val="0"/>
          <c:cat>
            <c:numRef>
              <c:f>'Dem(GNV)'!$B$5:$B$12</c:f>
              <c:numCache>
                <c:formatCode>"Año "0</c:formatCode>
                <c:ptCount val="8"/>
                <c:pt idx="0">
                  <c:v>1</c:v>
                </c:pt>
                <c:pt idx="1">
                  <c:v>2</c:v>
                </c:pt>
                <c:pt idx="2">
                  <c:v>3</c:v>
                </c:pt>
                <c:pt idx="3">
                  <c:v>4</c:v>
                </c:pt>
                <c:pt idx="4">
                  <c:v>5</c:v>
                </c:pt>
                <c:pt idx="5">
                  <c:v>6</c:v>
                </c:pt>
                <c:pt idx="6">
                  <c:v>7</c:v>
                </c:pt>
                <c:pt idx="7">
                  <c:v>8</c:v>
                </c:pt>
              </c:numCache>
            </c:numRef>
          </c:cat>
          <c:val>
            <c:numRef>
              <c:f>'Dem(GNV)'!$K$5:$K$12</c:f>
              <c:numCache>
                <c:formatCode>General</c:formatCode>
                <c:ptCount val="8"/>
                <c:pt idx="0">
                  <c:v>1379</c:v>
                </c:pt>
                <c:pt idx="1">
                  <c:v>1831</c:v>
                </c:pt>
                <c:pt idx="2">
                  <c:v>2169</c:v>
                </c:pt>
                <c:pt idx="3">
                  <c:v>2930</c:v>
                </c:pt>
                <c:pt idx="4">
                  <c:v>3375</c:v>
                </c:pt>
                <c:pt idx="5">
                  <c:v>3954</c:v>
                </c:pt>
                <c:pt idx="6">
                  <c:v>4422</c:v>
                </c:pt>
                <c:pt idx="7">
                  <c:v>4890</c:v>
                </c:pt>
              </c:numCache>
            </c:numRef>
          </c:val>
        </c:ser>
        <c:ser>
          <c:idx val="1"/>
          <c:order val="1"/>
          <c:tx>
            <c:strRef>
              <c:f>'Dem(GNV)'!$C$3</c:f>
              <c:strCache>
                <c:ptCount val="1"/>
                <c:pt idx="0">
                  <c:v>Vehículos Convertidos</c:v>
                </c:pt>
              </c:strCache>
            </c:strRef>
          </c:tx>
          <c:invertIfNegative val="0"/>
          <c:cat>
            <c:numRef>
              <c:f>'Dem(GNV)'!$B$5:$B$12</c:f>
              <c:numCache>
                <c:formatCode>"Año "0</c:formatCode>
                <c:ptCount val="8"/>
                <c:pt idx="0">
                  <c:v>1</c:v>
                </c:pt>
                <c:pt idx="1">
                  <c:v>2</c:v>
                </c:pt>
                <c:pt idx="2">
                  <c:v>3</c:v>
                </c:pt>
                <c:pt idx="3">
                  <c:v>4</c:v>
                </c:pt>
                <c:pt idx="4">
                  <c:v>5</c:v>
                </c:pt>
                <c:pt idx="5">
                  <c:v>6</c:v>
                </c:pt>
                <c:pt idx="6">
                  <c:v>7</c:v>
                </c:pt>
                <c:pt idx="7">
                  <c:v>8</c:v>
                </c:pt>
              </c:numCache>
            </c:numRef>
          </c:cat>
          <c:val>
            <c:numRef>
              <c:f>'Dem(GNV)'!$L$5:$L$12</c:f>
              <c:numCache>
                <c:formatCode>#,##0</c:formatCode>
                <c:ptCount val="8"/>
                <c:pt idx="0">
                  <c:v>1</c:v>
                </c:pt>
                <c:pt idx="1">
                  <c:v>1</c:v>
                </c:pt>
                <c:pt idx="2">
                  <c:v>41</c:v>
                </c:pt>
                <c:pt idx="3">
                  <c:v>41</c:v>
                </c:pt>
                <c:pt idx="4">
                  <c:v>81</c:v>
                </c:pt>
                <c:pt idx="5">
                  <c:v>81</c:v>
                </c:pt>
                <c:pt idx="6">
                  <c:v>121</c:v>
                </c:pt>
                <c:pt idx="7">
                  <c:v>121</c:v>
                </c:pt>
              </c:numCache>
            </c:numRef>
          </c:val>
        </c:ser>
        <c:dLbls>
          <c:showLegendKey val="0"/>
          <c:showVal val="0"/>
          <c:showCatName val="0"/>
          <c:showSerName val="0"/>
          <c:showPercent val="0"/>
          <c:showBubbleSize val="0"/>
        </c:dLbls>
        <c:gapWidth val="150"/>
        <c:overlap val="100"/>
        <c:axId val="-926338848"/>
        <c:axId val="-926343200"/>
      </c:barChart>
      <c:lineChart>
        <c:grouping val="standard"/>
        <c:varyColors val="0"/>
        <c:ser>
          <c:idx val="2"/>
          <c:order val="2"/>
          <c:tx>
            <c:strRef>
              <c:f>'Dem(GNV)'!$E$3</c:f>
              <c:strCache>
                <c:ptCount val="1"/>
                <c:pt idx="0">
                  <c:v>Consumo por vehículo (m3/día)</c:v>
                </c:pt>
              </c:strCache>
            </c:strRef>
          </c:tx>
          <c:spPr>
            <a:ln w="28575" cap="rnd">
              <a:solidFill>
                <a:srgbClr val="FF0000"/>
              </a:solidFill>
              <a:round/>
            </a:ln>
            <a:effectLst/>
          </c:spPr>
          <c:marker>
            <c:symbol val="none"/>
          </c:marker>
          <c:cat>
            <c:numRef>
              <c:f>'Dem(GNV)'!$B$5:$B$12</c:f>
              <c:numCache>
                <c:formatCode>"Año "0</c:formatCode>
                <c:ptCount val="8"/>
                <c:pt idx="0">
                  <c:v>1</c:v>
                </c:pt>
                <c:pt idx="1">
                  <c:v>2</c:v>
                </c:pt>
                <c:pt idx="2">
                  <c:v>3</c:v>
                </c:pt>
                <c:pt idx="3">
                  <c:v>4</c:v>
                </c:pt>
                <c:pt idx="4">
                  <c:v>5</c:v>
                </c:pt>
                <c:pt idx="5">
                  <c:v>6</c:v>
                </c:pt>
                <c:pt idx="6">
                  <c:v>7</c:v>
                </c:pt>
                <c:pt idx="7">
                  <c:v>8</c:v>
                </c:pt>
              </c:numCache>
            </c:numRef>
          </c:cat>
          <c:val>
            <c:numRef>
              <c:f>'Dem(GNV)'!$E$5:$E$12</c:f>
              <c:numCache>
                <c:formatCode>#,##0.00</c:formatCode>
                <c:ptCount val="8"/>
                <c:pt idx="0">
                  <c:v>11.5</c:v>
                </c:pt>
                <c:pt idx="1">
                  <c:v>11.454673567781763</c:v>
                </c:pt>
                <c:pt idx="2">
                  <c:v>11.409347135563523</c:v>
                </c:pt>
                <c:pt idx="3">
                  <c:v>11.364020703345286</c:v>
                </c:pt>
                <c:pt idx="4">
                  <c:v>11.318694271127047</c:v>
                </c:pt>
                <c:pt idx="5">
                  <c:v>11.273367838908808</c:v>
                </c:pt>
                <c:pt idx="6">
                  <c:v>11.22804140669057</c:v>
                </c:pt>
                <c:pt idx="7">
                  <c:v>11.182714974472331</c:v>
                </c:pt>
              </c:numCache>
            </c:numRef>
          </c:val>
          <c:smooth val="0"/>
        </c:ser>
        <c:dLbls>
          <c:showLegendKey val="0"/>
          <c:showVal val="0"/>
          <c:showCatName val="0"/>
          <c:showSerName val="0"/>
          <c:showPercent val="0"/>
          <c:showBubbleSize val="0"/>
        </c:dLbls>
        <c:marker val="1"/>
        <c:smooth val="0"/>
        <c:axId val="-926333952"/>
        <c:axId val="-926338304"/>
      </c:lineChart>
      <c:catAx>
        <c:axId val="-926338848"/>
        <c:scaling>
          <c:orientation val="minMax"/>
        </c:scaling>
        <c:delete val="0"/>
        <c:axPos val="b"/>
        <c:numFmt formatCode="&quot;Año &quot;0"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crossAx val="-926343200"/>
        <c:crosses val="autoZero"/>
        <c:auto val="1"/>
        <c:lblAlgn val="ctr"/>
        <c:lblOffset val="100"/>
        <c:noMultiLvlLbl val="0"/>
      </c:catAx>
      <c:valAx>
        <c:axId val="-926343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s-PE" sz="1100" b="1"/>
                  <a:t>Vehículo Convertidos</a:t>
                </a:r>
              </a:p>
            </c:rich>
          </c:tx>
          <c:layout>
            <c:manualLayout>
              <c:xMode val="edge"/>
              <c:yMode val="edge"/>
              <c:x val="9.1029675381414064E-3"/>
              <c:y val="0.27846489580021389"/>
            </c:manualLayout>
          </c:layout>
          <c:overlay val="0"/>
          <c:spPr>
            <a:noFill/>
            <a:ln>
              <a:noFill/>
            </a:ln>
            <a:effectLst/>
          </c:sp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E"/>
          </a:p>
        </c:txPr>
        <c:crossAx val="-926338848"/>
        <c:crosses val="autoZero"/>
        <c:crossBetween val="between"/>
      </c:valAx>
      <c:valAx>
        <c:axId val="-926338304"/>
        <c:scaling>
          <c:orientation val="minMax"/>
          <c:min val="0"/>
        </c:scaling>
        <c:delete val="0"/>
        <c:axPos val="r"/>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s-PE" sz="1100" b="1"/>
                  <a:t>m</a:t>
                </a:r>
                <a:r>
                  <a:rPr lang="es-PE" sz="1100" b="1" baseline="30000"/>
                  <a:t>3</a:t>
                </a:r>
                <a:r>
                  <a:rPr lang="es-PE" sz="1100" b="1"/>
                  <a:t>/día</a:t>
                </a:r>
              </a:p>
            </c:rich>
          </c:tx>
          <c:layout>
            <c:manualLayout>
              <c:xMode val="edge"/>
              <c:yMode val="edge"/>
              <c:x val="0.92170303176028956"/>
              <c:y val="0.42170030372766071"/>
            </c:manualLayout>
          </c:layout>
          <c:overlay val="0"/>
          <c:spPr>
            <a:noFill/>
            <a:ln>
              <a:noFill/>
            </a:ln>
            <a:effectLst/>
          </c:spPr>
        </c:title>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926333952"/>
        <c:crosses val="max"/>
        <c:crossBetween val="between"/>
        <c:majorUnit val="1"/>
      </c:valAx>
      <c:catAx>
        <c:axId val="-926333952"/>
        <c:scaling>
          <c:orientation val="minMax"/>
        </c:scaling>
        <c:delete val="1"/>
        <c:axPos val="b"/>
        <c:numFmt formatCode="&quot;Año &quot;0" sourceLinked="1"/>
        <c:majorTickMark val="out"/>
        <c:minorTickMark val="none"/>
        <c:tickLblPos val="nextTo"/>
        <c:crossAx val="-926338304"/>
        <c:crosses val="autoZero"/>
        <c:auto val="1"/>
        <c:lblAlgn val="ctr"/>
        <c:lblOffset val="100"/>
        <c:noMultiLvlLbl val="0"/>
      </c:catAx>
      <c:spPr>
        <a:noFill/>
        <a:ln>
          <a:noFill/>
        </a:ln>
        <a:effectLst/>
      </c:spPr>
    </c:plotArea>
    <c:legend>
      <c:legendPos val="b"/>
      <c:layout>
        <c:manualLayout>
          <c:xMode val="edge"/>
          <c:yMode val="edge"/>
          <c:x val="7.1506153366792072E-2"/>
          <c:y val="0.86201614853251596"/>
          <c:w val="0.84900340932651763"/>
          <c:h val="0.113759963489895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P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a:solidFill>
                  <a:sysClr val="windowText" lastClr="000000"/>
                </a:solidFill>
              </a:rPr>
              <a:t>Proyección de la Demanda - Categoría GNV</a:t>
            </a:r>
          </a:p>
        </c:rich>
      </c:tx>
      <c:layout>
        <c:manualLayout>
          <c:xMode val="edge"/>
          <c:yMode val="edge"/>
          <c:x val="0.1892661650070511"/>
          <c:y val="4.9689413823272091E-2"/>
        </c:manualLayout>
      </c:layout>
      <c:overlay val="0"/>
      <c:spPr>
        <a:noFill/>
        <a:ln>
          <a:noFill/>
        </a:ln>
        <a:effectLst/>
      </c:spPr>
    </c:title>
    <c:autoTitleDeleted val="0"/>
    <c:plotArea>
      <c:layout>
        <c:manualLayout>
          <c:layoutTarget val="inner"/>
          <c:xMode val="edge"/>
          <c:yMode val="edge"/>
          <c:x val="0.18217699876057941"/>
          <c:y val="0.17795220909886264"/>
          <c:w val="0.75117796935534542"/>
          <c:h val="0.63007431547991566"/>
        </c:manualLayout>
      </c:layout>
      <c:barChart>
        <c:barDir val="col"/>
        <c:grouping val="stacked"/>
        <c:varyColors val="0"/>
        <c:ser>
          <c:idx val="1"/>
          <c:order val="2"/>
          <c:tx>
            <c:strRef>
              <c:f>'Dem(GNV)'!$H$3</c:f>
              <c:strCache>
                <c:ptCount val="1"/>
                <c:pt idx="0">
                  <c:v>Total
(Mm3)</c:v>
                </c:pt>
              </c:strCache>
            </c:strRef>
          </c:tx>
          <c:invertIfNegative val="0"/>
          <c:dLbls>
            <c:dLbl>
              <c:idx val="0"/>
              <c:layout>
                <c:manualLayout>
                  <c:x val="-4.5625698171811568E-3"/>
                  <c:y val="-0.1102930809544788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4087041022986312E-3"/>
                  <c:y val="-0.13470774492373469"/>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5117111226148634E-3"/>
                  <c:y val="-0.1624308687716620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61361014994233E-3"/>
                  <c:y val="-0.20069802512043944"/>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9714555576746683E-3"/>
                  <c:y val="-0.22862122861545708"/>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4595627968649249E-3"/>
                  <c:y val="-0.2669612161544526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8185161975859434E-3"/>
                  <c:y val="-0.29835668099746299"/>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256691097003878E-3"/>
                  <c:y val="-0.31926253060627707"/>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'Dem(GNV)'!$B$5:$B$12</c:f>
              <c:numCache>
                <c:formatCode>"Año "0</c:formatCode>
                <c:ptCount val="8"/>
                <c:pt idx="0">
                  <c:v>1</c:v>
                </c:pt>
                <c:pt idx="1">
                  <c:v>2</c:v>
                </c:pt>
                <c:pt idx="2">
                  <c:v>3</c:v>
                </c:pt>
                <c:pt idx="3">
                  <c:v>4</c:v>
                </c:pt>
                <c:pt idx="4">
                  <c:v>5</c:v>
                </c:pt>
                <c:pt idx="5">
                  <c:v>6</c:v>
                </c:pt>
                <c:pt idx="6">
                  <c:v>7</c:v>
                </c:pt>
                <c:pt idx="7">
                  <c:v>8</c:v>
                </c:pt>
              </c:numCache>
            </c:numRef>
          </c:cat>
          <c:val>
            <c:numRef>
              <c:f>'Dem(GNV)'!$H$5:$H$12</c:f>
              <c:numCache>
                <c:formatCode>0</c:formatCode>
                <c:ptCount val="8"/>
                <c:pt idx="0">
                  <c:v>4099.7893278688525</c:v>
                </c:pt>
                <c:pt idx="1">
                  <c:v>5185.3624300910087</c:v>
                </c:pt>
                <c:pt idx="2">
                  <c:v>6888.9002365783763</c:v>
                </c:pt>
                <c:pt idx="3">
                  <c:v>9075.3953185395603</c:v>
                </c:pt>
                <c:pt idx="4">
                  <c:v>11417.941180075626</c:v>
                </c:pt>
                <c:pt idx="5">
                  <c:v>13457.071367324366</c:v>
                </c:pt>
                <c:pt idx="6">
                  <c:v>15519.426019824707</c:v>
                </c:pt>
                <c:pt idx="7">
                  <c:v>17394.178906788151</c:v>
                </c:pt>
              </c:numCache>
            </c:numRef>
          </c:val>
        </c:ser>
        <c:dLbls>
          <c:showLegendKey val="0"/>
          <c:showVal val="0"/>
          <c:showCatName val="0"/>
          <c:showSerName val="0"/>
          <c:showPercent val="0"/>
          <c:showBubbleSize val="0"/>
        </c:dLbls>
        <c:gapWidth val="80"/>
        <c:overlap val="100"/>
        <c:axId val="-926345920"/>
        <c:axId val="-926345376"/>
      </c:barChart>
      <c:barChart>
        <c:barDir val="col"/>
        <c:grouping val="stacked"/>
        <c:varyColors val="0"/>
        <c:ser>
          <c:idx val="3"/>
          <c:order val="0"/>
          <c:tx>
            <c:strRef>
              <c:f>'Dem(GNV)'!$F$3</c:f>
              <c:strCache>
                <c:ptCount val="1"/>
                <c:pt idx="0">
                  <c:v>GNV Estaciones de Servicio
(Mm3)</c:v>
                </c:pt>
              </c:strCache>
            </c:strRef>
          </c:tx>
          <c:spPr>
            <a:solidFill>
              <a:schemeClr val="accent1">
                <a:lumMod val="75000"/>
              </a:schemeClr>
            </a:solidFill>
          </c:spPr>
          <c:invertIfNegative val="0"/>
          <c:cat>
            <c:numRef>
              <c:f>'Dem(GNV)'!$B$5:$B$12</c:f>
              <c:numCache>
                <c:formatCode>"Año "0</c:formatCode>
                <c:ptCount val="8"/>
                <c:pt idx="0">
                  <c:v>1</c:v>
                </c:pt>
                <c:pt idx="1">
                  <c:v>2</c:v>
                </c:pt>
                <c:pt idx="2">
                  <c:v>3</c:v>
                </c:pt>
                <c:pt idx="3">
                  <c:v>4</c:v>
                </c:pt>
                <c:pt idx="4">
                  <c:v>5</c:v>
                </c:pt>
                <c:pt idx="5">
                  <c:v>6</c:v>
                </c:pt>
                <c:pt idx="6">
                  <c:v>7</c:v>
                </c:pt>
                <c:pt idx="7">
                  <c:v>8</c:v>
                </c:pt>
              </c:numCache>
            </c:numRef>
          </c:cat>
          <c:val>
            <c:numRef>
              <c:f>'Dem(GNV)'!$F$5:$F$12</c:f>
              <c:numCache>
                <c:formatCode>0</c:formatCode>
                <c:ptCount val="8"/>
                <c:pt idx="0">
                  <c:v>4076.8649999999998</c:v>
                </c:pt>
                <c:pt idx="1">
                  <c:v>5162.438102222156</c:v>
                </c:pt>
                <c:pt idx="2">
                  <c:v>6407.4893513324741</c:v>
                </c:pt>
                <c:pt idx="3">
                  <c:v>8135.4978759166088</c:v>
                </c:pt>
                <c:pt idx="4">
                  <c:v>10019.557180075626</c:v>
                </c:pt>
                <c:pt idx="5">
                  <c:v>11600.200809947317</c:v>
                </c:pt>
                <c:pt idx="6">
                  <c:v>13204.068905070608</c:v>
                </c:pt>
                <c:pt idx="7">
                  <c:v>14620.335234657003</c:v>
                </c:pt>
              </c:numCache>
            </c:numRef>
          </c:val>
        </c:ser>
        <c:ser>
          <c:idx val="0"/>
          <c:order val="1"/>
          <c:tx>
            <c:strRef>
              <c:f>'Dem(GNV)'!$G$3</c:f>
              <c:strCache>
                <c:ptCount val="1"/>
                <c:pt idx="0">
                  <c:v>GNV Omnibus
(Mm3)</c:v>
                </c:pt>
              </c:strCache>
            </c:strRef>
          </c:tx>
          <c:spPr>
            <a:solidFill>
              <a:srgbClr val="C00000"/>
            </a:solidFill>
          </c:spPr>
          <c:invertIfNegative val="0"/>
          <c:cat>
            <c:numRef>
              <c:f>'Dem(GNV)'!$B$5:$B$12</c:f>
              <c:numCache>
                <c:formatCode>"Año "0</c:formatCode>
                <c:ptCount val="8"/>
                <c:pt idx="0">
                  <c:v>1</c:v>
                </c:pt>
                <c:pt idx="1">
                  <c:v>2</c:v>
                </c:pt>
                <c:pt idx="2">
                  <c:v>3</c:v>
                </c:pt>
                <c:pt idx="3">
                  <c:v>4</c:v>
                </c:pt>
                <c:pt idx="4">
                  <c:v>5</c:v>
                </c:pt>
                <c:pt idx="5">
                  <c:v>6</c:v>
                </c:pt>
                <c:pt idx="6">
                  <c:v>7</c:v>
                </c:pt>
                <c:pt idx="7">
                  <c:v>8</c:v>
                </c:pt>
              </c:numCache>
            </c:numRef>
          </c:cat>
          <c:val>
            <c:numRef>
              <c:f>'Dem(GNV)'!$G$5:$G$12</c:f>
              <c:numCache>
                <c:formatCode>0</c:formatCode>
                <c:ptCount val="8"/>
                <c:pt idx="0">
                  <c:v>22.924327868852458</c:v>
                </c:pt>
                <c:pt idx="1">
                  <c:v>22.924327868852458</c:v>
                </c:pt>
                <c:pt idx="2">
                  <c:v>481.41088524590168</c:v>
                </c:pt>
                <c:pt idx="3">
                  <c:v>939.89744262295073</c:v>
                </c:pt>
                <c:pt idx="4">
                  <c:v>1398.384</c:v>
                </c:pt>
                <c:pt idx="5">
                  <c:v>1856.8705573770494</c:v>
                </c:pt>
                <c:pt idx="6">
                  <c:v>2315.3571147540983</c:v>
                </c:pt>
                <c:pt idx="7">
                  <c:v>2773.8436721311477</c:v>
                </c:pt>
              </c:numCache>
            </c:numRef>
          </c:val>
        </c:ser>
        <c:dLbls>
          <c:showLegendKey val="0"/>
          <c:showVal val="0"/>
          <c:showCatName val="0"/>
          <c:showSerName val="0"/>
          <c:showPercent val="0"/>
          <c:showBubbleSize val="0"/>
        </c:dLbls>
        <c:gapWidth val="80"/>
        <c:overlap val="100"/>
        <c:axId val="-824359856"/>
        <c:axId val="-926343744"/>
      </c:barChart>
      <c:catAx>
        <c:axId val="-926345920"/>
        <c:scaling>
          <c:orientation val="minMax"/>
        </c:scaling>
        <c:delete val="0"/>
        <c:axPos val="b"/>
        <c:numFmt formatCode="&quot;Año &quot;0"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crossAx val="-926345376"/>
        <c:crosses val="autoZero"/>
        <c:auto val="1"/>
        <c:lblAlgn val="ctr"/>
        <c:lblOffset val="100"/>
        <c:noMultiLvlLbl val="0"/>
      </c:catAx>
      <c:valAx>
        <c:axId val="-92634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s-PE" sz="1100" b="1"/>
                  <a:t>Miles de m</a:t>
                </a:r>
                <a:r>
                  <a:rPr lang="es-PE" sz="1100" b="1" baseline="30000"/>
                  <a:t>3</a:t>
                </a:r>
              </a:p>
            </c:rich>
          </c:tx>
          <c:layout>
            <c:manualLayout>
              <c:xMode val="edge"/>
              <c:yMode val="edge"/>
              <c:x val="3.2451059968201322E-2"/>
              <c:y val="0.3827022862095778"/>
            </c:manualLayout>
          </c:layout>
          <c:overlay val="0"/>
          <c:spPr>
            <a:noFill/>
            <a:ln>
              <a:noFill/>
            </a:ln>
            <a:effectLst/>
          </c:sp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PE"/>
          </a:p>
        </c:txPr>
        <c:crossAx val="-926345920"/>
        <c:crosses val="autoZero"/>
        <c:crossBetween val="between"/>
      </c:valAx>
      <c:valAx>
        <c:axId val="-926343744"/>
        <c:scaling>
          <c:orientation val="minMax"/>
        </c:scaling>
        <c:delete val="0"/>
        <c:axPos val="r"/>
        <c:numFmt formatCode="#,##0" sourceLinked="0"/>
        <c:majorTickMark val="none"/>
        <c:minorTickMark val="none"/>
        <c:tickLblPos val="none"/>
        <c:crossAx val="-824359856"/>
        <c:crosses val="max"/>
        <c:crossBetween val="between"/>
      </c:valAx>
      <c:catAx>
        <c:axId val="-824359856"/>
        <c:scaling>
          <c:orientation val="minMax"/>
        </c:scaling>
        <c:delete val="1"/>
        <c:axPos val="b"/>
        <c:numFmt formatCode="&quot;Año &quot;0" sourceLinked="1"/>
        <c:majorTickMark val="out"/>
        <c:minorTickMark val="none"/>
        <c:tickLblPos val="nextTo"/>
        <c:crossAx val="-926343744"/>
        <c:crosses val="autoZero"/>
        <c:auto val="1"/>
        <c:lblAlgn val="ctr"/>
        <c:lblOffset val="100"/>
        <c:noMultiLvlLbl val="0"/>
      </c:catAx>
      <c:spPr>
        <a:noFill/>
        <a:ln>
          <a:noFill/>
        </a:ln>
        <a:effectLst/>
      </c:spPr>
    </c:plotArea>
    <c:legend>
      <c:legendPos val="b"/>
      <c:legendEntry>
        <c:idx val="0"/>
        <c:delete val="1"/>
      </c:legendEntry>
      <c:layout>
        <c:manualLayout>
          <c:xMode val="edge"/>
          <c:yMode val="edge"/>
          <c:x val="4.1103126028410424E-2"/>
          <c:y val="0.86537259748916784"/>
          <c:w val="0.90780444831939255"/>
          <c:h val="0.13079796689256748"/>
        </c:manualLayout>
      </c:layout>
      <c:overlay val="0"/>
      <c:txPr>
        <a:bodyPr/>
        <a:lstStyle/>
        <a:p>
          <a:pPr>
            <a:defRPr sz="1100"/>
          </a:pPr>
          <a:endParaRPr lang="es-P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P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Proyección de demanda</a:t>
            </a:r>
          </a:p>
          <a:p>
            <a:pPr>
              <a:defRPr/>
            </a:pPr>
            <a:r>
              <a:rPr lang="en-US"/>
              <a:t>(exceptuando Cat. REF y Cat. GE)</a:t>
            </a:r>
          </a:p>
        </c:rich>
      </c:tx>
      <c:overlay val="0"/>
    </c:title>
    <c:autoTitleDeleted val="0"/>
    <c:plotArea>
      <c:layout>
        <c:manualLayout>
          <c:layoutTarget val="inner"/>
          <c:xMode val="edge"/>
          <c:yMode val="edge"/>
          <c:x val="0.15085743125947637"/>
          <c:y val="0.19589243913592713"/>
          <c:w val="0.79389803025363026"/>
          <c:h val="0.64705467627667568"/>
        </c:manualLayout>
      </c:layout>
      <c:areaChart>
        <c:grouping val="stacked"/>
        <c:varyColors val="0"/>
        <c:ser>
          <c:idx val="0"/>
          <c:order val="0"/>
          <c:tx>
            <c:strRef>
              <c:f>ResDem!$A$24</c:f>
              <c:strCache>
                <c:ptCount val="1"/>
                <c:pt idx="0">
                  <c:v>A1</c:v>
                </c:pt>
              </c:strCache>
            </c:strRef>
          </c:tx>
          <c:val>
            <c:numRef>
              <c:f>ResDem!$D$24:$K$24</c:f>
              <c:numCache>
                <c:formatCode>#,##0</c:formatCode>
                <c:ptCount val="8"/>
                <c:pt idx="0">
                  <c:v>213.40800000000002</c:v>
                </c:pt>
                <c:pt idx="1">
                  <c:v>794.74199999999985</c:v>
                </c:pt>
                <c:pt idx="2">
                  <c:v>1544.8680000000002</c:v>
                </c:pt>
                <c:pt idx="3">
                  <c:v>2592.3300000000004</c:v>
                </c:pt>
                <c:pt idx="4">
                  <c:v>4038.5280000000002</c:v>
                </c:pt>
                <c:pt idx="5">
                  <c:v>5633.7839999999997</c:v>
                </c:pt>
                <c:pt idx="6">
                  <c:v>7294.17</c:v>
                </c:pt>
                <c:pt idx="7">
                  <c:v>9062.1180000000004</c:v>
                </c:pt>
              </c:numCache>
            </c:numRef>
          </c:val>
        </c:ser>
        <c:ser>
          <c:idx val="1"/>
          <c:order val="1"/>
          <c:tx>
            <c:strRef>
              <c:f>ResDem!$A$25</c:f>
              <c:strCache>
                <c:ptCount val="1"/>
                <c:pt idx="0">
                  <c:v>A2</c:v>
                </c:pt>
              </c:strCache>
            </c:strRef>
          </c:tx>
          <c:val>
            <c:numRef>
              <c:f>ResDem!$D$25:$K$25</c:f>
              <c:numCache>
                <c:formatCode>#,##0</c:formatCode>
                <c:ptCount val="8"/>
                <c:pt idx="0">
                  <c:v>12.47616</c:v>
                </c:pt>
                <c:pt idx="1">
                  <c:v>33.985680000000002</c:v>
                </c:pt>
                <c:pt idx="2">
                  <c:v>56.329680000000003</c:v>
                </c:pt>
                <c:pt idx="3">
                  <c:v>95.221919999999983</c:v>
                </c:pt>
                <c:pt idx="4">
                  <c:v>140.87664000000001</c:v>
                </c:pt>
                <c:pt idx="5">
                  <c:v>188.48304000000002</c:v>
                </c:pt>
                <c:pt idx="6">
                  <c:v>237.94535999999999</c:v>
                </c:pt>
                <c:pt idx="7">
                  <c:v>291.84000000000003</c:v>
                </c:pt>
              </c:numCache>
            </c:numRef>
          </c:val>
        </c:ser>
        <c:ser>
          <c:idx val="2"/>
          <c:order val="2"/>
          <c:tx>
            <c:strRef>
              <c:f>ResDem!$A$26</c:f>
              <c:strCache>
                <c:ptCount val="1"/>
                <c:pt idx="0">
                  <c:v>B</c:v>
                </c:pt>
              </c:strCache>
            </c:strRef>
          </c:tx>
          <c:val>
            <c:numRef>
              <c:f>ResDem!$D$26:$K$26</c:f>
              <c:numCache>
                <c:formatCode>#,##0</c:formatCode>
                <c:ptCount val="8"/>
                <c:pt idx="0">
                  <c:v>84.723839999999996</c:v>
                </c:pt>
                <c:pt idx="1">
                  <c:v>236.01432</c:v>
                </c:pt>
                <c:pt idx="2">
                  <c:v>386.47032000000002</c:v>
                </c:pt>
                <c:pt idx="3">
                  <c:v>657.17808000000002</c:v>
                </c:pt>
                <c:pt idx="4">
                  <c:v>971.52335999999991</c:v>
                </c:pt>
                <c:pt idx="5">
                  <c:v>1301.91696</c:v>
                </c:pt>
                <c:pt idx="6">
                  <c:v>1641.2546400000003</c:v>
                </c:pt>
                <c:pt idx="7">
                  <c:v>2012.16</c:v>
                </c:pt>
              </c:numCache>
            </c:numRef>
          </c:val>
        </c:ser>
        <c:ser>
          <c:idx val="3"/>
          <c:order val="3"/>
          <c:tx>
            <c:strRef>
              <c:f>ResDem!$A$27</c:f>
              <c:strCache>
                <c:ptCount val="1"/>
                <c:pt idx="0">
                  <c:v>C</c:v>
                </c:pt>
              </c:strCache>
            </c:strRef>
          </c:tx>
          <c:val>
            <c:numRef>
              <c:f>ResDem!$D$27:$K$27</c:f>
              <c:numCache>
                <c:formatCode>#,##0</c:formatCode>
                <c:ptCount val="8"/>
                <c:pt idx="0">
                  <c:v>1036.5685763907252</c:v>
                </c:pt>
                <c:pt idx="1">
                  <c:v>5253.7276177762924</c:v>
                </c:pt>
                <c:pt idx="2">
                  <c:v>8434.318082771133</c:v>
                </c:pt>
                <c:pt idx="3">
                  <c:v>8434.318082771133</c:v>
                </c:pt>
                <c:pt idx="4">
                  <c:v>8434.318082771133</c:v>
                </c:pt>
                <c:pt idx="5">
                  <c:v>8434.318082771133</c:v>
                </c:pt>
                <c:pt idx="6">
                  <c:v>8434.318082771133</c:v>
                </c:pt>
                <c:pt idx="7">
                  <c:v>8434.318082771133</c:v>
                </c:pt>
              </c:numCache>
            </c:numRef>
          </c:val>
        </c:ser>
        <c:ser>
          <c:idx val="4"/>
          <c:order val="4"/>
          <c:tx>
            <c:strRef>
              <c:f>ResDem!$A$28</c:f>
              <c:strCache>
                <c:ptCount val="1"/>
                <c:pt idx="0">
                  <c:v>P</c:v>
                </c:pt>
              </c:strCache>
            </c:strRef>
          </c:tx>
          <c:val>
            <c:numRef>
              <c:f>ResDem!$D$28:$K$28</c:f>
              <c:numCache>
                <c:formatCode>#,##0</c:formatCode>
                <c:ptCount val="8"/>
                <c:pt idx="0">
                  <c:v>16936.667189595672</c:v>
                </c:pt>
                <c:pt idx="1">
                  <c:v>29316.616917112475</c:v>
                </c:pt>
                <c:pt idx="2">
                  <c:v>37737.757726120995</c:v>
                </c:pt>
                <c:pt idx="3">
                  <c:v>37737.757726120995</c:v>
                </c:pt>
                <c:pt idx="4">
                  <c:v>37737.757726120995</c:v>
                </c:pt>
                <c:pt idx="5">
                  <c:v>37737.757726120995</c:v>
                </c:pt>
                <c:pt idx="6">
                  <c:v>37737.757726120995</c:v>
                </c:pt>
                <c:pt idx="7">
                  <c:v>37737.757726120995</c:v>
                </c:pt>
              </c:numCache>
            </c:numRef>
          </c:val>
        </c:ser>
        <c:ser>
          <c:idx val="5"/>
          <c:order val="5"/>
          <c:tx>
            <c:strRef>
              <c:f>ResDem!$A$29</c:f>
              <c:strCache>
                <c:ptCount val="1"/>
                <c:pt idx="0">
                  <c:v>GNV</c:v>
                </c:pt>
              </c:strCache>
            </c:strRef>
          </c:tx>
          <c:val>
            <c:numRef>
              <c:f>ResDem!$D$29:$K$29</c:f>
              <c:numCache>
                <c:formatCode>#,##0</c:formatCode>
                <c:ptCount val="8"/>
                <c:pt idx="0">
                  <c:v>4099.7893278688525</c:v>
                </c:pt>
                <c:pt idx="1">
                  <c:v>5185.3624300910087</c:v>
                </c:pt>
                <c:pt idx="2">
                  <c:v>6888.9002365783763</c:v>
                </c:pt>
                <c:pt idx="3">
                  <c:v>9075.3953185395603</c:v>
                </c:pt>
                <c:pt idx="4">
                  <c:v>11417.94118007563</c:v>
                </c:pt>
                <c:pt idx="5">
                  <c:v>13457.071367324366</c:v>
                </c:pt>
                <c:pt idx="6">
                  <c:v>15519.426019824707</c:v>
                </c:pt>
                <c:pt idx="7">
                  <c:v>17394.178906788151</c:v>
                </c:pt>
              </c:numCache>
            </c:numRef>
          </c:val>
        </c:ser>
        <c:ser>
          <c:idx val="6"/>
          <c:order val="6"/>
          <c:tx>
            <c:strRef>
              <c:f>ResDem!$A$30</c:f>
              <c:strCache>
                <c:ptCount val="1"/>
                <c:pt idx="0">
                  <c:v>D</c:v>
                </c:pt>
              </c:strCache>
            </c:strRef>
          </c:tx>
          <c:val>
            <c:numRef>
              <c:f>ResDem!$D$30:$K$30</c:f>
              <c:numCache>
                <c:formatCode>#,##0</c:formatCode>
                <c:ptCount val="8"/>
                <c:pt idx="0">
                  <c:v>0</c:v>
                </c:pt>
                <c:pt idx="1">
                  <c:v>2398.9437542503078</c:v>
                </c:pt>
                <c:pt idx="2">
                  <c:v>4797.8875085006157</c:v>
                </c:pt>
                <c:pt idx="3">
                  <c:v>4797.8875085006157</c:v>
                </c:pt>
                <c:pt idx="4">
                  <c:v>4797.8875085006157</c:v>
                </c:pt>
                <c:pt idx="5">
                  <c:v>4797.8875085006157</c:v>
                </c:pt>
                <c:pt idx="6">
                  <c:v>4797.8875085006157</c:v>
                </c:pt>
                <c:pt idx="7">
                  <c:v>4797.8875085006157</c:v>
                </c:pt>
              </c:numCache>
            </c:numRef>
          </c:val>
        </c:ser>
        <c:ser>
          <c:idx val="7"/>
          <c:order val="7"/>
          <c:tx>
            <c:strRef>
              <c:f>ResDem!$A$31</c:f>
              <c:strCache>
                <c:ptCount val="1"/>
                <c:pt idx="0">
                  <c:v>E</c:v>
                </c:pt>
              </c:strCache>
            </c:strRef>
          </c:tx>
          <c:val>
            <c:numRef>
              <c:f>ResDem!$D$31:$K$31</c:f>
              <c:numCache>
                <c:formatCode>#,##0</c:formatCode>
                <c:ptCount val="8"/>
                <c:pt idx="0">
                  <c:v>0</c:v>
                </c:pt>
                <c:pt idx="1">
                  <c:v>0</c:v>
                </c:pt>
                <c:pt idx="2">
                  <c:v>26426.18103349812</c:v>
                </c:pt>
                <c:pt idx="3">
                  <c:v>52852.36206699624</c:v>
                </c:pt>
                <c:pt idx="4">
                  <c:v>52852.36206699624</c:v>
                </c:pt>
                <c:pt idx="5">
                  <c:v>52852.36206699624</c:v>
                </c:pt>
                <c:pt idx="6">
                  <c:v>52852.36206699624</c:v>
                </c:pt>
                <c:pt idx="7">
                  <c:v>52852.36206699624</c:v>
                </c:pt>
              </c:numCache>
            </c:numRef>
          </c:val>
        </c:ser>
        <c:dLbls>
          <c:showLegendKey val="0"/>
          <c:showVal val="0"/>
          <c:showCatName val="0"/>
          <c:showSerName val="0"/>
          <c:showPercent val="0"/>
          <c:showBubbleSize val="0"/>
        </c:dLbls>
        <c:axId val="-824363120"/>
        <c:axId val="-824359312"/>
      </c:areaChart>
      <c:catAx>
        <c:axId val="-824363120"/>
        <c:scaling>
          <c:orientation val="minMax"/>
        </c:scaling>
        <c:delete val="0"/>
        <c:axPos val="b"/>
        <c:majorTickMark val="out"/>
        <c:minorTickMark val="none"/>
        <c:tickLblPos val="nextTo"/>
        <c:crossAx val="-824359312"/>
        <c:crosses val="autoZero"/>
        <c:auto val="1"/>
        <c:lblAlgn val="ctr"/>
        <c:lblOffset val="100"/>
        <c:noMultiLvlLbl val="0"/>
      </c:catAx>
      <c:valAx>
        <c:axId val="-824359312"/>
        <c:scaling>
          <c:orientation val="minMax"/>
        </c:scaling>
        <c:delete val="0"/>
        <c:axPos val="l"/>
        <c:majorGridlines/>
        <c:title>
          <c:tx>
            <c:rich>
              <a:bodyPr rot="0" vert="horz"/>
              <a:lstStyle/>
              <a:p>
                <a:pPr>
                  <a:defRPr/>
                </a:pPr>
                <a:r>
                  <a:rPr lang="en-US"/>
                  <a:t>Miles metros cúbicos</a:t>
                </a:r>
              </a:p>
            </c:rich>
          </c:tx>
          <c:layout>
            <c:manualLayout>
              <c:xMode val="edge"/>
              <c:yMode val="edge"/>
              <c:x val="1.9482498062776212E-2"/>
              <c:y val="2.9261081948089844E-2"/>
            </c:manualLayout>
          </c:layout>
          <c:overlay val="0"/>
        </c:title>
        <c:numFmt formatCode="#,##0" sourceLinked="1"/>
        <c:majorTickMark val="out"/>
        <c:minorTickMark val="none"/>
        <c:tickLblPos val="nextTo"/>
        <c:crossAx val="-824363120"/>
        <c:crosses val="autoZero"/>
        <c:crossBetween val="midCat"/>
      </c:valAx>
    </c:plotArea>
    <c:legend>
      <c:legendPos val="b"/>
      <c:layout>
        <c:manualLayout>
          <c:xMode val="edge"/>
          <c:yMode val="edge"/>
          <c:x val="0.2661103525070263"/>
          <c:y val="0.92572801121843284"/>
          <c:w val="0.57376535920291316"/>
          <c:h val="7.427203106461007E-2"/>
        </c:manualLayout>
      </c:layout>
      <c:overlay val="0"/>
    </c:legend>
    <c:plotVisOnly val="1"/>
    <c:dispBlanksAs val="gap"/>
    <c:showDLblsOverMax val="0"/>
  </c:chart>
  <c:txPr>
    <a:bodyPr/>
    <a:lstStyle/>
    <a:p>
      <a:pPr>
        <a:defRPr sz="1600"/>
      </a:pPr>
      <a:endParaRPr lang="es-P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PE"/>
              <a:t>Participación de la demanda por Categorías</a:t>
            </a:r>
          </a:p>
        </c:rich>
      </c:tx>
      <c:overlay val="0"/>
    </c:title>
    <c:autoTitleDeleted val="0"/>
    <c:plotArea>
      <c:layout>
        <c:manualLayout>
          <c:layoutTarget val="inner"/>
          <c:xMode val="edge"/>
          <c:yMode val="edge"/>
          <c:x val="0.18281124497991968"/>
          <c:y val="0.32798349450335235"/>
          <c:w val="0.63437751004016063"/>
          <c:h val="0.65004132077154231"/>
        </c:manualLayout>
      </c:layout>
      <c:pieChart>
        <c:varyColors val="1"/>
        <c:ser>
          <c:idx val="0"/>
          <c:order val="0"/>
          <c:dLbls>
            <c:dLbl>
              <c:idx val="0"/>
              <c:layout>
                <c:manualLayout>
                  <c:x val="-0.28403023116086396"/>
                  <c:y val="1.6839640151554459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0487708313569239"/>
                  <c:y val="-4.4664021169507448E-2"/>
                </c:manualLayout>
              </c:layout>
              <c:showLegendKey val="0"/>
              <c:showVal val="0"/>
              <c:showCatName val="1"/>
              <c:showSerName val="0"/>
              <c:showPercent val="1"/>
              <c:showBubbleSize val="0"/>
              <c:extLst>
                <c:ext xmlns:c15="http://schemas.microsoft.com/office/drawing/2012/chart" uri="{CE6537A1-D6FC-4f65-9D91-7224C49458BB}"/>
              </c:extLst>
            </c:dLbl>
            <c:numFmt formatCode="0.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ResDem!$A$24:$A$33</c:f>
              <c:strCache>
                <c:ptCount val="10"/>
                <c:pt idx="0">
                  <c:v>A1</c:v>
                </c:pt>
                <c:pt idx="1">
                  <c:v>A2</c:v>
                </c:pt>
                <c:pt idx="2">
                  <c:v>B</c:v>
                </c:pt>
                <c:pt idx="3">
                  <c:v>C</c:v>
                </c:pt>
                <c:pt idx="4">
                  <c:v>P</c:v>
                </c:pt>
                <c:pt idx="5">
                  <c:v>GNV</c:v>
                </c:pt>
                <c:pt idx="6">
                  <c:v>D</c:v>
                </c:pt>
                <c:pt idx="7">
                  <c:v>E</c:v>
                </c:pt>
                <c:pt idx="8">
                  <c:v>REF</c:v>
                </c:pt>
                <c:pt idx="9">
                  <c:v>GE</c:v>
                </c:pt>
              </c:strCache>
            </c:strRef>
          </c:cat>
          <c:val>
            <c:numRef>
              <c:f>ResDem!$C$24:$C$33</c:f>
              <c:numCache>
                <c:formatCode>#,#00%</c:formatCode>
                <c:ptCount val="10"/>
                <c:pt idx="0">
                  <c:v>1.2370150882808522E-2</c:v>
                </c:pt>
                <c:pt idx="1">
                  <c:v>4.2592850300985486E-4</c:v>
                </c:pt>
                <c:pt idx="2">
                  <c:v>2.937360264564657E-3</c:v>
                </c:pt>
                <c:pt idx="3">
                  <c:v>2.5848860501471744E-2</c:v>
                </c:pt>
                <c:pt idx="4">
                  <c:v>0.12797548044877005</c:v>
                </c:pt>
                <c:pt idx="5">
                  <c:v>3.6145871976784087E-2</c:v>
                </c:pt>
                <c:pt idx="6">
                  <c:v>1.3917841318113395E-2</c:v>
                </c:pt>
                <c:pt idx="7">
                  <c:v>0.12184962502959068</c:v>
                </c:pt>
                <c:pt idx="8">
                  <c:v>0.2119254249246372</c:v>
                </c:pt>
                <c:pt idx="9">
                  <c:v>0.44660345615024982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400"/>
      </a:pPr>
      <a:endParaRPr lang="es-P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PE"/>
              <a:t>Comparación de la Demanda Actualizada</a:t>
            </a:r>
          </a:p>
        </c:rich>
      </c:tx>
      <c:layout>
        <c:manualLayout>
          <c:xMode val="edge"/>
          <c:yMode val="edge"/>
          <c:x val="0.25268834863759099"/>
          <c:y val="5.379896514766333E-2"/>
        </c:manualLayout>
      </c:layout>
      <c:overlay val="0"/>
    </c:title>
    <c:autoTitleDeleted val="0"/>
    <c:plotArea>
      <c:layout>
        <c:manualLayout>
          <c:layoutTarget val="inner"/>
          <c:xMode val="edge"/>
          <c:yMode val="edge"/>
          <c:x val="0.21323427831690195"/>
          <c:y val="0.16322573635609117"/>
          <c:w val="0.70706600232824368"/>
          <c:h val="0.63893697268930905"/>
        </c:manualLayout>
      </c:layout>
      <c:barChart>
        <c:barDir val="col"/>
        <c:grouping val="clustered"/>
        <c:varyColors val="0"/>
        <c:ser>
          <c:idx val="0"/>
          <c:order val="0"/>
          <c:tx>
            <c:strRef>
              <c:f>'G:\2012\Documentos_Gas_Natural\01.Procesos Regulatorios\Distribución Piura\09) Propuesta Nueva\04) Modelo Tarifario\Caso D(GRr)\[Cuadros Informes_V3.xlsx]Hoja1 (2)'!$W$20</c:f>
              <c:strCache>
                <c:ptCount val="1"/>
                <c:pt idx="0">
                  <c:v>Gasnorp</c:v>
                </c:pt>
              </c:strCache>
            </c:strRef>
          </c:tx>
          <c:spPr>
            <a:solidFill>
              <a:srgbClr val="F79646">
                <a:lumMod val="75000"/>
              </a:srgbClr>
            </a:solidFill>
          </c:spPr>
          <c:invertIfNegative val="0"/>
          <c:cat>
            <c:strRef>
              <c:f>'G:\2012\Documentos_Gas_Natural\01.Procesos Regulatorios\Distribución Piura\09) Propuesta Nueva\04) Modelo Tarifario\Caso D(GRr)\[Cuadros Informes_V3.xlsx]Hoja1 (2)'!$U$60:$U$68</c:f>
              <c:strCache>
                <c:ptCount val="9"/>
                <c:pt idx="0">
                  <c:v>A1</c:v>
                </c:pt>
                <c:pt idx="1">
                  <c:v>A2+B</c:v>
                </c:pt>
                <c:pt idx="2">
                  <c:v>C</c:v>
                </c:pt>
                <c:pt idx="3">
                  <c:v>P</c:v>
                </c:pt>
                <c:pt idx="4">
                  <c:v>GNV</c:v>
                </c:pt>
                <c:pt idx="5">
                  <c:v>D</c:v>
                </c:pt>
                <c:pt idx="6">
                  <c:v>E</c:v>
                </c:pt>
                <c:pt idx="7">
                  <c:v>REF</c:v>
                </c:pt>
                <c:pt idx="8">
                  <c:v>GE</c:v>
                </c:pt>
              </c:strCache>
            </c:strRef>
          </c:cat>
          <c:val>
            <c:numRef>
              <c:f>'G:\2012\Documentos_Gas_Natural\01.Procesos Regulatorios\Distribución Piura\09) Propuesta Nueva\04) Modelo Tarifario\Caso D(GRr)\[Cuadros Informes_V3.xlsx]Hoja1 (2)'!$W$60:$W$68</c:f>
              <c:numCache>
                <c:formatCode>General</c:formatCode>
                <c:ptCount val="9"/>
                <c:pt idx="0">
                  <c:v>16.590505866755603</c:v>
                </c:pt>
                <c:pt idx="1">
                  <c:v>4.5098177703912814</c:v>
                </c:pt>
                <c:pt idx="2">
                  <c:v>26.140782470996925</c:v>
                </c:pt>
                <c:pt idx="3">
                  <c:v>36.423160551150524</c:v>
                </c:pt>
                <c:pt idx="4">
                  <c:v>21.489978740783172</c:v>
                </c:pt>
                <c:pt idx="5">
                  <c:v>0</c:v>
                </c:pt>
                <c:pt idx="6">
                  <c:v>166.9698999592791</c:v>
                </c:pt>
                <c:pt idx="7">
                  <c:v>259.13592695329436</c:v>
                </c:pt>
                <c:pt idx="8">
                  <c:v>596.2370256695034</c:v>
                </c:pt>
              </c:numCache>
            </c:numRef>
          </c:val>
        </c:ser>
        <c:ser>
          <c:idx val="2"/>
          <c:order val="1"/>
          <c:tx>
            <c:strRef>
              <c:f>'G:\2012\Documentos_Gas_Natural\01.Procesos Regulatorios\Distribución Piura\09) Propuesta Nueva\04) Modelo Tarifario\Caso D(GRr)\[Cuadros Informes_V3.xlsx]Hoja1 (2)'!$V$20</c:f>
              <c:strCache>
                <c:ptCount val="1"/>
                <c:pt idx="0">
                  <c:v>Osinergmin</c:v>
                </c:pt>
              </c:strCache>
            </c:strRef>
          </c:tx>
          <c:spPr>
            <a:solidFill>
              <a:schemeClr val="accent4">
                <a:lumMod val="60000"/>
                <a:lumOff val="40000"/>
              </a:schemeClr>
            </a:solidFill>
          </c:spPr>
          <c:invertIfNegative val="0"/>
          <c:cat>
            <c:strRef>
              <c:f>'G:\2012\Documentos_Gas_Natural\01.Procesos Regulatorios\Distribución Piura\09) Propuesta Nueva\04) Modelo Tarifario\Caso D(GRr)\[Cuadros Informes_V3.xlsx]Hoja1 (2)'!$U$60:$U$68</c:f>
              <c:strCache>
                <c:ptCount val="9"/>
                <c:pt idx="0">
                  <c:v>A1</c:v>
                </c:pt>
                <c:pt idx="1">
                  <c:v>A2+B</c:v>
                </c:pt>
                <c:pt idx="2">
                  <c:v>C</c:v>
                </c:pt>
                <c:pt idx="3">
                  <c:v>P</c:v>
                </c:pt>
                <c:pt idx="4">
                  <c:v>GNV</c:v>
                </c:pt>
                <c:pt idx="5">
                  <c:v>D</c:v>
                </c:pt>
                <c:pt idx="6">
                  <c:v>E</c:v>
                </c:pt>
                <c:pt idx="7">
                  <c:v>REF</c:v>
                </c:pt>
                <c:pt idx="8">
                  <c:v>GE</c:v>
                </c:pt>
              </c:strCache>
            </c:strRef>
          </c:cat>
          <c:val>
            <c:numRef>
              <c:f>'G:\2012\Documentos_Gas_Natural\01.Procesos Regulatorios\Distribución Piura\09) Propuesta Nueva\04) Modelo Tarifario\Caso D(GRr)\[Cuadros Informes_V3.xlsx]Hoja1 (2)'!$V$60:$V$68</c:f>
              <c:numCache>
                <c:formatCode>General</c:formatCode>
                <c:ptCount val="9"/>
                <c:pt idx="0">
                  <c:v>16.590505866755603</c:v>
                </c:pt>
                <c:pt idx="1">
                  <c:v>4.5107503181375606</c:v>
                </c:pt>
                <c:pt idx="2">
                  <c:v>34.667780196165964</c:v>
                </c:pt>
                <c:pt idx="3">
                  <c:v>171.63719176108708</c:v>
                </c:pt>
                <c:pt idx="4">
                  <c:v>48.477848554235443</c:v>
                </c:pt>
                <c:pt idx="5">
                  <c:v>18.666225677298232</c:v>
                </c:pt>
                <c:pt idx="6">
                  <c:v>163.42136309144374</c:v>
                </c:pt>
                <c:pt idx="7">
                  <c:v>284.22854650974199</c:v>
                </c:pt>
                <c:pt idx="8">
                  <c:v>598.97226230855983</c:v>
                </c:pt>
              </c:numCache>
            </c:numRef>
          </c:val>
        </c:ser>
        <c:dLbls>
          <c:showLegendKey val="0"/>
          <c:showVal val="0"/>
          <c:showCatName val="0"/>
          <c:showSerName val="0"/>
          <c:showPercent val="0"/>
          <c:showBubbleSize val="0"/>
        </c:dLbls>
        <c:gapWidth val="54"/>
        <c:axId val="-927002240"/>
        <c:axId val="-927009856"/>
      </c:barChart>
      <c:catAx>
        <c:axId val="-927002240"/>
        <c:scaling>
          <c:orientation val="minMax"/>
        </c:scaling>
        <c:delete val="0"/>
        <c:axPos val="b"/>
        <c:title>
          <c:tx>
            <c:rich>
              <a:bodyPr/>
              <a:lstStyle/>
              <a:p>
                <a:pPr>
                  <a:defRPr/>
                </a:pPr>
                <a:r>
                  <a:rPr lang="es-PE"/>
                  <a:t>Categoría Tarifarias</a:t>
                </a:r>
              </a:p>
            </c:rich>
          </c:tx>
          <c:layout>
            <c:manualLayout>
              <c:xMode val="edge"/>
              <c:yMode val="edge"/>
              <c:x val="0.42753908985958089"/>
              <c:y val="0.9160289379611416"/>
            </c:manualLayout>
          </c:layout>
          <c:overlay val="0"/>
        </c:title>
        <c:numFmt formatCode="General" sourceLinked="1"/>
        <c:majorTickMark val="none"/>
        <c:minorTickMark val="none"/>
        <c:tickLblPos val="nextTo"/>
        <c:crossAx val="-927009856"/>
        <c:crosses val="autoZero"/>
        <c:auto val="1"/>
        <c:lblAlgn val="ctr"/>
        <c:lblOffset val="100"/>
        <c:noMultiLvlLbl val="0"/>
      </c:catAx>
      <c:valAx>
        <c:axId val="-927009856"/>
        <c:scaling>
          <c:orientation val="minMax"/>
        </c:scaling>
        <c:delete val="0"/>
        <c:axPos val="l"/>
        <c:majorGridlines>
          <c:spPr>
            <a:ln>
              <a:solidFill>
                <a:schemeClr val="accent1"/>
              </a:solidFill>
              <a:prstDash val="dash"/>
            </a:ln>
          </c:spPr>
        </c:majorGridlines>
        <c:title>
          <c:tx>
            <c:rich>
              <a:bodyPr/>
              <a:lstStyle/>
              <a:p>
                <a:pPr>
                  <a:defRPr/>
                </a:pPr>
                <a:r>
                  <a:rPr lang="es-PE" dirty="0"/>
                  <a:t>Demanda  Millones de m</a:t>
                </a:r>
                <a:r>
                  <a:rPr lang="es-PE" baseline="30000" dirty="0"/>
                  <a:t>3</a:t>
                </a:r>
              </a:p>
            </c:rich>
          </c:tx>
          <c:layout>
            <c:manualLayout>
              <c:xMode val="edge"/>
              <c:yMode val="edge"/>
              <c:x val="4.0989406974104324E-2"/>
              <c:y val="0.21850390806250286"/>
            </c:manualLayout>
          </c:layout>
          <c:overlay val="0"/>
        </c:title>
        <c:numFmt formatCode="#,##0" sourceLinked="0"/>
        <c:majorTickMark val="out"/>
        <c:minorTickMark val="none"/>
        <c:tickLblPos val="nextTo"/>
        <c:crossAx val="-927002240"/>
        <c:crosses val="autoZero"/>
        <c:crossBetween val="between"/>
      </c:valAx>
    </c:plotArea>
    <c:legend>
      <c:legendPos val="r"/>
      <c:layout>
        <c:manualLayout>
          <c:xMode val="edge"/>
          <c:yMode val="edge"/>
          <c:x val="0.25514278606724855"/>
          <c:y val="0.21103966389355433"/>
          <c:w val="0.36762557783434691"/>
          <c:h val="6.2893338648646879E-2"/>
        </c:manualLayout>
      </c:layout>
      <c:overlay val="0"/>
      <c:spPr>
        <a:solidFill>
          <a:schemeClr val="bg1"/>
        </a:solidFill>
        <a:ln>
          <a:solidFill>
            <a:schemeClr val="tx1">
              <a:lumMod val="50000"/>
              <a:lumOff val="50000"/>
            </a:schemeClr>
          </a:solidFill>
        </a:ln>
      </c:spPr>
      <c:txPr>
        <a:bodyPr/>
        <a:lstStyle/>
        <a:p>
          <a:pPr>
            <a:defRPr sz="1600"/>
          </a:pPr>
          <a:endParaRPr lang="es-PE"/>
        </a:p>
      </c:txPr>
    </c:legend>
    <c:plotVisOnly val="1"/>
    <c:dispBlanksAs val="gap"/>
    <c:showDLblsOverMax val="0"/>
  </c:chart>
  <c:txPr>
    <a:bodyPr/>
    <a:lstStyle/>
    <a:p>
      <a:pPr>
        <a:defRPr sz="1800"/>
      </a:pPr>
      <a:endParaRPr lang="es-P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55910475577617"/>
          <c:y val="7.0989803064204826E-2"/>
          <c:w val="0.8308138628904681"/>
          <c:h val="0.78929657653964613"/>
        </c:manualLayout>
      </c:layout>
      <c:barChart>
        <c:barDir val="col"/>
        <c:grouping val="stacked"/>
        <c:varyColors val="0"/>
        <c:ser>
          <c:idx val="0"/>
          <c:order val="0"/>
          <c:tx>
            <c:strRef>
              <c:f>Hoja1!$S$54</c:f>
              <c:strCache>
                <c:ptCount val="1"/>
                <c:pt idx="0">
                  <c:v>COSTOS DE O&amp;M</c:v>
                </c:pt>
              </c:strCache>
            </c:strRef>
          </c:tx>
          <c:invertIfNegative val="0"/>
          <c:cat>
            <c:strRef>
              <c:f>Hoja1!$T$60:$AA$60</c:f>
              <c:strCache>
                <c:ptCount val="8"/>
                <c:pt idx="0">
                  <c:v>Año 1</c:v>
                </c:pt>
                <c:pt idx="1">
                  <c:v>Año 2</c:v>
                </c:pt>
                <c:pt idx="2">
                  <c:v>Año 3</c:v>
                </c:pt>
                <c:pt idx="3">
                  <c:v>Año 4</c:v>
                </c:pt>
                <c:pt idx="4">
                  <c:v>Año 5</c:v>
                </c:pt>
                <c:pt idx="5">
                  <c:v>Año 6</c:v>
                </c:pt>
                <c:pt idx="6">
                  <c:v>Año 7</c:v>
                </c:pt>
                <c:pt idx="7">
                  <c:v>Año 8</c:v>
                </c:pt>
              </c:strCache>
            </c:strRef>
          </c:cat>
          <c:val>
            <c:numRef>
              <c:f>Hoja1!$T$54:$AA$54</c:f>
              <c:numCache>
                <c:formatCode>#,##0.00</c:formatCode>
                <c:ptCount val="8"/>
                <c:pt idx="0">
                  <c:v>2.792477342183207</c:v>
                </c:pt>
                <c:pt idx="1">
                  <c:v>3.0508198491056961</c:v>
                </c:pt>
                <c:pt idx="2">
                  <c:v>3.3504315511236813</c:v>
                </c:pt>
                <c:pt idx="3">
                  <c:v>3.5443066775976177</c:v>
                </c:pt>
                <c:pt idx="4">
                  <c:v>3.7554961187462088</c:v>
                </c:pt>
                <c:pt idx="5">
                  <c:v>4.0876062390749901</c:v>
                </c:pt>
                <c:pt idx="6">
                  <c:v>4.3152916037546882</c:v>
                </c:pt>
                <c:pt idx="7">
                  <c:v>4.5646675943788537</c:v>
                </c:pt>
              </c:numCache>
            </c:numRef>
          </c:val>
        </c:ser>
        <c:ser>
          <c:idx val="1"/>
          <c:order val="1"/>
          <c:tx>
            <c:strRef>
              <c:f>Hoja1!$S$55</c:f>
              <c:strCache>
                <c:ptCount val="1"/>
                <c:pt idx="0">
                  <c:v>PERSONAL</c:v>
                </c:pt>
              </c:strCache>
            </c:strRef>
          </c:tx>
          <c:invertIfNegative val="0"/>
          <c:cat>
            <c:strRef>
              <c:f>Hoja1!$T$60:$AA$60</c:f>
              <c:strCache>
                <c:ptCount val="8"/>
                <c:pt idx="0">
                  <c:v>Año 1</c:v>
                </c:pt>
                <c:pt idx="1">
                  <c:v>Año 2</c:v>
                </c:pt>
                <c:pt idx="2">
                  <c:v>Año 3</c:v>
                </c:pt>
                <c:pt idx="3">
                  <c:v>Año 4</c:v>
                </c:pt>
                <c:pt idx="4">
                  <c:v>Año 5</c:v>
                </c:pt>
                <c:pt idx="5">
                  <c:v>Año 6</c:v>
                </c:pt>
                <c:pt idx="6">
                  <c:v>Año 7</c:v>
                </c:pt>
                <c:pt idx="7">
                  <c:v>Año 8</c:v>
                </c:pt>
              </c:strCache>
            </c:strRef>
          </c:cat>
          <c:val>
            <c:numRef>
              <c:f>Hoja1!$T$55:$AA$55</c:f>
              <c:numCache>
                <c:formatCode>#,##0.00</c:formatCode>
                <c:ptCount val="8"/>
                <c:pt idx="0">
                  <c:v>3.2456632069175595</c:v>
                </c:pt>
                <c:pt idx="1">
                  <c:v>3.5414247438797619</c:v>
                </c:pt>
                <c:pt idx="2">
                  <c:v>3.7047753438797617</c:v>
                </c:pt>
                <c:pt idx="3">
                  <c:v>3.7281111438797616</c:v>
                </c:pt>
                <c:pt idx="4">
                  <c:v>3.7281111438797616</c:v>
                </c:pt>
                <c:pt idx="5">
                  <c:v>3.7281111438797616</c:v>
                </c:pt>
                <c:pt idx="6">
                  <c:v>3.7281111438797616</c:v>
                </c:pt>
                <c:pt idx="7">
                  <c:v>3.7281111438797616</c:v>
                </c:pt>
              </c:numCache>
            </c:numRef>
          </c:val>
        </c:ser>
        <c:ser>
          <c:idx val="2"/>
          <c:order val="2"/>
          <c:tx>
            <c:strRef>
              <c:f>Hoja1!$S$56</c:f>
              <c:strCache>
                <c:ptCount val="1"/>
                <c:pt idx="0">
                  <c:v>OTROS COSTOS</c:v>
                </c:pt>
              </c:strCache>
            </c:strRef>
          </c:tx>
          <c:invertIfNegative val="0"/>
          <c:cat>
            <c:strRef>
              <c:f>Hoja1!$T$60:$AA$60</c:f>
              <c:strCache>
                <c:ptCount val="8"/>
                <c:pt idx="0">
                  <c:v>Año 1</c:v>
                </c:pt>
                <c:pt idx="1">
                  <c:v>Año 2</c:v>
                </c:pt>
                <c:pt idx="2">
                  <c:v>Año 3</c:v>
                </c:pt>
                <c:pt idx="3">
                  <c:v>Año 4</c:v>
                </c:pt>
                <c:pt idx="4">
                  <c:v>Año 5</c:v>
                </c:pt>
                <c:pt idx="5">
                  <c:v>Año 6</c:v>
                </c:pt>
                <c:pt idx="6">
                  <c:v>Año 7</c:v>
                </c:pt>
                <c:pt idx="7">
                  <c:v>Año 8</c:v>
                </c:pt>
              </c:strCache>
            </c:strRef>
          </c:cat>
          <c:val>
            <c:numRef>
              <c:f>Hoja1!$T$56:$AA$56</c:f>
              <c:numCache>
                <c:formatCode>#,##0.00</c:formatCode>
                <c:ptCount val="8"/>
                <c:pt idx="0">
                  <c:v>0.10859418918099123</c:v>
                </c:pt>
                <c:pt idx="1">
                  <c:v>0.47719862264709517</c:v>
                </c:pt>
                <c:pt idx="2">
                  <c:v>0.62045025003607557</c:v>
                </c:pt>
                <c:pt idx="3">
                  <c:v>0.73887429450154785</c:v>
                </c:pt>
                <c:pt idx="4">
                  <c:v>0.85249542748755369</c:v>
                </c:pt>
                <c:pt idx="5">
                  <c:v>0.94222076082870954</c:v>
                </c:pt>
                <c:pt idx="6">
                  <c:v>0.98214098369932135</c:v>
                </c:pt>
                <c:pt idx="7">
                  <c:v>1.110851941878896</c:v>
                </c:pt>
              </c:numCache>
            </c:numRef>
          </c:val>
        </c:ser>
        <c:ser>
          <c:idx val="3"/>
          <c:order val="3"/>
          <c:tx>
            <c:strRef>
              <c:f>Hoja1!$S$57</c:f>
              <c:strCache>
                <c:ptCount val="1"/>
                <c:pt idx="0">
                  <c:v>Promoción</c:v>
                </c:pt>
              </c:strCache>
            </c:strRef>
          </c:tx>
          <c:invertIfNegative val="0"/>
          <c:cat>
            <c:strRef>
              <c:f>Hoja1!$T$60:$AA$60</c:f>
              <c:strCache>
                <c:ptCount val="8"/>
                <c:pt idx="0">
                  <c:v>Año 1</c:v>
                </c:pt>
                <c:pt idx="1">
                  <c:v>Año 2</c:v>
                </c:pt>
                <c:pt idx="2">
                  <c:v>Año 3</c:v>
                </c:pt>
                <c:pt idx="3">
                  <c:v>Año 4</c:v>
                </c:pt>
                <c:pt idx="4">
                  <c:v>Año 5</c:v>
                </c:pt>
                <c:pt idx="5">
                  <c:v>Año 6</c:v>
                </c:pt>
                <c:pt idx="6">
                  <c:v>Año 7</c:v>
                </c:pt>
                <c:pt idx="7">
                  <c:v>Año 8</c:v>
                </c:pt>
              </c:strCache>
            </c:strRef>
          </c:cat>
          <c:val>
            <c:numRef>
              <c:f>Hoja1!$T$57:$AA$57</c:f>
              <c:numCache>
                <c:formatCode>#,##0.00</c:formatCode>
                <c:ptCount val="8"/>
                <c:pt idx="0">
                  <c:v>0.72397843199999978</c:v>
                </c:pt>
                <c:pt idx="1">
                  <c:v>1.2481748039999996</c:v>
                </c:pt>
                <c:pt idx="2">
                  <c:v>1.2965987999999997</c:v>
                </c:pt>
                <c:pt idx="3">
                  <c:v>2.2568757479999997</c:v>
                </c:pt>
                <c:pt idx="4">
                  <c:v>2.649295344</c:v>
                </c:pt>
                <c:pt idx="5">
                  <c:v>2.7625492799999996</c:v>
                </c:pt>
                <c:pt idx="6">
                  <c:v>2.8702463639999998</c:v>
                </c:pt>
                <c:pt idx="7">
                  <c:v>3.1274492279999997</c:v>
                </c:pt>
              </c:numCache>
            </c:numRef>
          </c:val>
        </c:ser>
        <c:dLbls>
          <c:showLegendKey val="0"/>
          <c:showVal val="0"/>
          <c:showCatName val="0"/>
          <c:showSerName val="0"/>
          <c:showPercent val="0"/>
          <c:showBubbleSize val="0"/>
        </c:dLbls>
        <c:gapWidth val="34"/>
        <c:overlap val="100"/>
        <c:axId val="-927004416"/>
        <c:axId val="-927004960"/>
      </c:barChart>
      <c:catAx>
        <c:axId val="-927004416"/>
        <c:scaling>
          <c:orientation val="minMax"/>
        </c:scaling>
        <c:delete val="0"/>
        <c:axPos val="b"/>
        <c:numFmt formatCode="General" sourceLinked="0"/>
        <c:majorTickMark val="out"/>
        <c:minorTickMark val="none"/>
        <c:tickLblPos val="nextTo"/>
        <c:txPr>
          <a:bodyPr/>
          <a:lstStyle/>
          <a:p>
            <a:pPr>
              <a:defRPr sz="1200"/>
            </a:pPr>
            <a:endParaRPr lang="es-PE"/>
          </a:p>
        </c:txPr>
        <c:crossAx val="-927004960"/>
        <c:crosses val="autoZero"/>
        <c:auto val="1"/>
        <c:lblAlgn val="ctr"/>
        <c:lblOffset val="100"/>
        <c:noMultiLvlLbl val="0"/>
      </c:catAx>
      <c:valAx>
        <c:axId val="-927004960"/>
        <c:scaling>
          <c:orientation val="minMax"/>
          <c:max val="18"/>
        </c:scaling>
        <c:delete val="0"/>
        <c:axPos val="l"/>
        <c:majorGridlines>
          <c:spPr>
            <a:ln w="0">
              <a:solidFill>
                <a:schemeClr val="bg1">
                  <a:lumMod val="50000"/>
                </a:schemeClr>
              </a:solidFill>
              <a:prstDash val="dash"/>
            </a:ln>
          </c:spPr>
        </c:majorGridlines>
        <c:numFmt formatCode="#,##0" sourceLinked="0"/>
        <c:majorTickMark val="out"/>
        <c:minorTickMark val="none"/>
        <c:tickLblPos val="nextTo"/>
        <c:txPr>
          <a:bodyPr/>
          <a:lstStyle/>
          <a:p>
            <a:pPr>
              <a:defRPr sz="1400"/>
            </a:pPr>
            <a:endParaRPr lang="es-PE"/>
          </a:p>
        </c:txPr>
        <c:crossAx val="-927004416"/>
        <c:crosses val="autoZero"/>
        <c:crossBetween val="between"/>
      </c:valAx>
    </c:plotArea>
    <c:legend>
      <c:legendPos val="r"/>
      <c:layout>
        <c:manualLayout>
          <c:xMode val="edge"/>
          <c:yMode val="edge"/>
          <c:x val="0.21143811382492603"/>
          <c:y val="0.1069710094034102"/>
          <c:w val="0.30937687044950823"/>
          <c:h val="0.23695189043661477"/>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263074305182491E-2"/>
          <c:y val="7.0989803064204826E-2"/>
          <c:w val="0.83926695679992713"/>
          <c:h val="0.78929657653964613"/>
        </c:manualLayout>
      </c:layout>
      <c:barChart>
        <c:barDir val="col"/>
        <c:grouping val="stacked"/>
        <c:varyColors val="0"/>
        <c:ser>
          <c:idx val="0"/>
          <c:order val="0"/>
          <c:tx>
            <c:strRef>
              <c:f>Hoja1!$S$61</c:f>
              <c:strCache>
                <c:ptCount val="1"/>
                <c:pt idx="0">
                  <c:v>COSTOS DE O&amp;M</c:v>
                </c:pt>
              </c:strCache>
            </c:strRef>
          </c:tx>
          <c:invertIfNegative val="0"/>
          <c:cat>
            <c:strRef>
              <c:f>Hoja1!$T$60:$AA$60</c:f>
              <c:strCache>
                <c:ptCount val="8"/>
                <c:pt idx="0">
                  <c:v>Año 1</c:v>
                </c:pt>
                <c:pt idx="1">
                  <c:v>Año 2</c:v>
                </c:pt>
                <c:pt idx="2">
                  <c:v>Año 3</c:v>
                </c:pt>
                <c:pt idx="3">
                  <c:v>Año 4</c:v>
                </c:pt>
                <c:pt idx="4">
                  <c:v>Año 5</c:v>
                </c:pt>
                <c:pt idx="5">
                  <c:v>Año 6</c:v>
                </c:pt>
                <c:pt idx="6">
                  <c:v>Año 7</c:v>
                </c:pt>
                <c:pt idx="7">
                  <c:v>Año 8</c:v>
                </c:pt>
              </c:strCache>
            </c:strRef>
          </c:cat>
          <c:val>
            <c:numRef>
              <c:f>Hoja1!$T$61:$AA$61</c:f>
              <c:numCache>
                <c:formatCode>#,##0.00</c:formatCode>
                <c:ptCount val="8"/>
                <c:pt idx="0">
                  <c:v>3.3690000000000002</c:v>
                </c:pt>
                <c:pt idx="1">
                  <c:v>4.5759999999999996</c:v>
                </c:pt>
                <c:pt idx="2">
                  <c:v>4.82</c:v>
                </c:pt>
                <c:pt idx="3">
                  <c:v>5.5359999999999996</c:v>
                </c:pt>
                <c:pt idx="4">
                  <c:v>6.1479999999999997</c:v>
                </c:pt>
                <c:pt idx="5">
                  <c:v>6.702</c:v>
                </c:pt>
                <c:pt idx="6">
                  <c:v>7.2839999999999998</c:v>
                </c:pt>
                <c:pt idx="7">
                  <c:v>7.9139999999999997</c:v>
                </c:pt>
              </c:numCache>
            </c:numRef>
          </c:val>
        </c:ser>
        <c:ser>
          <c:idx val="1"/>
          <c:order val="1"/>
          <c:tx>
            <c:strRef>
              <c:f>Hoja1!$S$62</c:f>
              <c:strCache>
                <c:ptCount val="1"/>
                <c:pt idx="0">
                  <c:v>PERSONAL</c:v>
                </c:pt>
              </c:strCache>
            </c:strRef>
          </c:tx>
          <c:invertIfNegative val="0"/>
          <c:cat>
            <c:strRef>
              <c:f>Hoja1!$T$60:$AA$60</c:f>
              <c:strCache>
                <c:ptCount val="8"/>
                <c:pt idx="0">
                  <c:v>Año 1</c:v>
                </c:pt>
                <c:pt idx="1">
                  <c:v>Año 2</c:v>
                </c:pt>
                <c:pt idx="2">
                  <c:v>Año 3</c:v>
                </c:pt>
                <c:pt idx="3">
                  <c:v>Año 4</c:v>
                </c:pt>
                <c:pt idx="4">
                  <c:v>Año 5</c:v>
                </c:pt>
                <c:pt idx="5">
                  <c:v>Año 6</c:v>
                </c:pt>
                <c:pt idx="6">
                  <c:v>Año 7</c:v>
                </c:pt>
                <c:pt idx="7">
                  <c:v>Año 8</c:v>
                </c:pt>
              </c:strCache>
            </c:strRef>
          </c:cat>
          <c:val>
            <c:numRef>
              <c:f>Hoja1!$T$62:$AA$62</c:f>
              <c:numCache>
                <c:formatCode>#,##0.00</c:formatCode>
                <c:ptCount val="8"/>
                <c:pt idx="0">
                  <c:v>2.097</c:v>
                </c:pt>
                <c:pt idx="1">
                  <c:v>3.08</c:v>
                </c:pt>
                <c:pt idx="2">
                  <c:v>3.8929999999999998</c:v>
                </c:pt>
                <c:pt idx="3">
                  <c:v>3.9159999999999999</c:v>
                </c:pt>
                <c:pt idx="4">
                  <c:v>3.9409999999999998</c:v>
                </c:pt>
                <c:pt idx="5">
                  <c:v>3.9910000000000001</c:v>
                </c:pt>
                <c:pt idx="6">
                  <c:v>4.0609999999999999</c:v>
                </c:pt>
                <c:pt idx="7">
                  <c:v>4.21</c:v>
                </c:pt>
              </c:numCache>
            </c:numRef>
          </c:val>
        </c:ser>
        <c:ser>
          <c:idx val="2"/>
          <c:order val="2"/>
          <c:tx>
            <c:strRef>
              <c:f>Hoja1!$S$63</c:f>
              <c:strCache>
                <c:ptCount val="1"/>
                <c:pt idx="0">
                  <c:v>OTROS COSTOS</c:v>
                </c:pt>
              </c:strCache>
            </c:strRef>
          </c:tx>
          <c:invertIfNegative val="0"/>
          <c:cat>
            <c:strRef>
              <c:f>Hoja1!$T$60:$AA$60</c:f>
              <c:strCache>
                <c:ptCount val="8"/>
                <c:pt idx="0">
                  <c:v>Año 1</c:v>
                </c:pt>
                <c:pt idx="1">
                  <c:v>Año 2</c:v>
                </c:pt>
                <c:pt idx="2">
                  <c:v>Año 3</c:v>
                </c:pt>
                <c:pt idx="3">
                  <c:v>Año 4</c:v>
                </c:pt>
                <c:pt idx="4">
                  <c:v>Año 5</c:v>
                </c:pt>
                <c:pt idx="5">
                  <c:v>Año 6</c:v>
                </c:pt>
                <c:pt idx="6">
                  <c:v>Año 7</c:v>
                </c:pt>
                <c:pt idx="7">
                  <c:v>Año 8</c:v>
                </c:pt>
              </c:strCache>
            </c:strRef>
          </c:cat>
          <c:val>
            <c:numRef>
              <c:f>Hoja1!$T$63:$AA$63</c:f>
              <c:numCache>
                <c:formatCode>#,##0.00</c:formatCode>
                <c:ptCount val="8"/>
                <c:pt idx="0">
                  <c:v>0.2762</c:v>
                </c:pt>
                <c:pt idx="1">
                  <c:v>0.54990000000000006</c:v>
                </c:pt>
                <c:pt idx="2">
                  <c:v>0.63190000000000013</c:v>
                </c:pt>
                <c:pt idx="3">
                  <c:v>0.67049999999999998</c:v>
                </c:pt>
                <c:pt idx="4">
                  <c:v>0.69529999999999992</c:v>
                </c:pt>
                <c:pt idx="5">
                  <c:v>0.82228000000000001</c:v>
                </c:pt>
                <c:pt idx="6">
                  <c:v>0.92173000000000005</c:v>
                </c:pt>
                <c:pt idx="7">
                  <c:v>0.95740000000000014</c:v>
                </c:pt>
              </c:numCache>
            </c:numRef>
          </c:val>
        </c:ser>
        <c:ser>
          <c:idx val="3"/>
          <c:order val="3"/>
          <c:tx>
            <c:strRef>
              <c:f>Hoja1!$S$64</c:f>
              <c:strCache>
                <c:ptCount val="1"/>
                <c:pt idx="0">
                  <c:v>Promoción</c:v>
                </c:pt>
              </c:strCache>
            </c:strRef>
          </c:tx>
          <c:invertIfNegative val="0"/>
          <c:cat>
            <c:strRef>
              <c:f>Hoja1!$T$60:$AA$60</c:f>
              <c:strCache>
                <c:ptCount val="8"/>
                <c:pt idx="0">
                  <c:v>Año 1</c:v>
                </c:pt>
                <c:pt idx="1">
                  <c:v>Año 2</c:v>
                </c:pt>
                <c:pt idx="2">
                  <c:v>Año 3</c:v>
                </c:pt>
                <c:pt idx="3">
                  <c:v>Año 4</c:v>
                </c:pt>
                <c:pt idx="4">
                  <c:v>Año 5</c:v>
                </c:pt>
                <c:pt idx="5">
                  <c:v>Año 6</c:v>
                </c:pt>
                <c:pt idx="6">
                  <c:v>Año 7</c:v>
                </c:pt>
                <c:pt idx="7">
                  <c:v>Año 8</c:v>
                </c:pt>
              </c:strCache>
            </c:strRef>
          </c:cat>
          <c:val>
            <c:numRef>
              <c:f>Hoja1!$T$64:$AA$64</c:f>
              <c:numCache>
                <c:formatCode>#,##0.00</c:formatCode>
                <c:ptCount val="8"/>
                <c:pt idx="0">
                  <c:v>0.72397843199999978</c:v>
                </c:pt>
                <c:pt idx="1">
                  <c:v>1.2481748039999996</c:v>
                </c:pt>
                <c:pt idx="2">
                  <c:v>1.2965987999999997</c:v>
                </c:pt>
                <c:pt idx="3">
                  <c:v>2.2568757479999997</c:v>
                </c:pt>
                <c:pt idx="4">
                  <c:v>2.649295344</c:v>
                </c:pt>
                <c:pt idx="5">
                  <c:v>2.7625492799999996</c:v>
                </c:pt>
                <c:pt idx="6">
                  <c:v>2.8702463639999998</c:v>
                </c:pt>
                <c:pt idx="7">
                  <c:v>3.1274492279999997</c:v>
                </c:pt>
              </c:numCache>
            </c:numRef>
          </c:val>
        </c:ser>
        <c:dLbls>
          <c:showLegendKey val="0"/>
          <c:showVal val="0"/>
          <c:showCatName val="0"/>
          <c:showSerName val="0"/>
          <c:showPercent val="0"/>
          <c:showBubbleSize val="0"/>
        </c:dLbls>
        <c:gapWidth val="34"/>
        <c:overlap val="100"/>
        <c:axId val="-926998432"/>
        <c:axId val="-927007680"/>
      </c:barChart>
      <c:catAx>
        <c:axId val="-926998432"/>
        <c:scaling>
          <c:orientation val="minMax"/>
        </c:scaling>
        <c:delete val="0"/>
        <c:axPos val="b"/>
        <c:numFmt formatCode="General" sourceLinked="0"/>
        <c:majorTickMark val="out"/>
        <c:minorTickMark val="none"/>
        <c:tickLblPos val="nextTo"/>
        <c:txPr>
          <a:bodyPr/>
          <a:lstStyle/>
          <a:p>
            <a:pPr>
              <a:defRPr sz="1200"/>
            </a:pPr>
            <a:endParaRPr lang="es-PE"/>
          </a:p>
        </c:txPr>
        <c:crossAx val="-927007680"/>
        <c:crosses val="autoZero"/>
        <c:auto val="1"/>
        <c:lblAlgn val="ctr"/>
        <c:lblOffset val="100"/>
        <c:noMultiLvlLbl val="0"/>
      </c:catAx>
      <c:valAx>
        <c:axId val="-927007680"/>
        <c:scaling>
          <c:orientation val="minMax"/>
          <c:max val="18"/>
        </c:scaling>
        <c:delete val="0"/>
        <c:axPos val="l"/>
        <c:majorGridlines>
          <c:spPr>
            <a:ln w="0">
              <a:solidFill>
                <a:schemeClr val="bg1">
                  <a:lumMod val="50000"/>
                </a:schemeClr>
              </a:solidFill>
              <a:prstDash val="dash"/>
            </a:ln>
          </c:spPr>
        </c:majorGridlines>
        <c:numFmt formatCode="#,##0" sourceLinked="0"/>
        <c:majorTickMark val="out"/>
        <c:minorTickMark val="none"/>
        <c:tickLblPos val="nextTo"/>
        <c:txPr>
          <a:bodyPr/>
          <a:lstStyle/>
          <a:p>
            <a:pPr>
              <a:defRPr sz="1400"/>
            </a:pPr>
            <a:endParaRPr lang="es-PE"/>
          </a:p>
        </c:txPr>
        <c:crossAx val="-926998432"/>
        <c:crosses val="autoZero"/>
        <c:crossBetween val="between"/>
      </c:valAx>
    </c:plotArea>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30B19-004A-4135-8B0A-49B51438EDC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PE"/>
        </a:p>
      </dgm:t>
    </dgm:pt>
    <dgm:pt modelId="{5034B8D6-C261-48CB-9D94-87926AEE0383}">
      <dgm:prSet/>
      <dgm:spPr/>
      <dgm:t>
        <a:bodyPr/>
        <a:lstStyle/>
        <a:p>
          <a:pPr rtl="0"/>
          <a:r>
            <a:rPr lang="es-PE" u="sng" smtClean="0"/>
            <a:t>Refinería Talara</a:t>
          </a:r>
          <a:r>
            <a:rPr lang="es-PE" smtClean="0"/>
            <a:t>: actualmente atendida por los ductos de EEPSA, sin embargo, independientemente del futuro de los referidos ductos, la refinería es un consumidor independiente al igual que cualquier otro en la zona, por tanto es un potencial cliente del futuro concesionario y debe ser considerado como parte de la demanda.</a:t>
          </a:r>
          <a:endParaRPr lang="es-PE"/>
        </a:p>
      </dgm:t>
    </dgm:pt>
    <dgm:pt modelId="{CFC858D2-BE66-49DC-A43B-463609CC4299}" type="parTrans" cxnId="{9FACA9A4-4A50-4F2F-BDB7-C754C65FCE97}">
      <dgm:prSet/>
      <dgm:spPr/>
      <dgm:t>
        <a:bodyPr/>
        <a:lstStyle/>
        <a:p>
          <a:endParaRPr lang="es-PE"/>
        </a:p>
      </dgm:t>
    </dgm:pt>
    <dgm:pt modelId="{B679FD6A-34B1-49EC-8E30-3C297C60814C}" type="sibTrans" cxnId="{9FACA9A4-4A50-4F2F-BDB7-C754C65FCE97}">
      <dgm:prSet/>
      <dgm:spPr/>
      <dgm:t>
        <a:bodyPr/>
        <a:lstStyle/>
        <a:p>
          <a:endParaRPr lang="es-PE"/>
        </a:p>
      </dgm:t>
    </dgm:pt>
    <dgm:pt modelId="{1F3514AB-52B7-4F85-A2EC-EF12CB4A32CA}">
      <dgm:prSet/>
      <dgm:spPr/>
      <dgm:t>
        <a:bodyPr/>
        <a:lstStyle/>
        <a:p>
          <a:pPr rtl="0"/>
          <a:r>
            <a:rPr lang="es-PE" u="sng" smtClean="0"/>
            <a:t>CT El Tablazo: </a:t>
          </a:r>
          <a:r>
            <a:rPr lang="es-PE" smtClean="0"/>
            <a:t>de acuerdo con el pronunciamiento de la DGH los ductos que atienden a este cliente son parte del Sistema de Recolección y Reinyección de la empresa </a:t>
          </a:r>
          <a:r>
            <a:rPr lang="es-MX" dirty="0" err="1" smtClean="0"/>
            <a:t>Olympic</a:t>
          </a:r>
          <a:r>
            <a:rPr lang="es-MX" dirty="0" smtClean="0"/>
            <a:t> Perú INC. Sucursal del Perú y por ende no podrán ser transferido al eventual concesionario de distribución. Por ello, la CT no recibirá los servicios del concesionario y no debe ser incluida en la demanda de la concesión.</a:t>
          </a:r>
          <a:endParaRPr lang="es-PE" dirty="0"/>
        </a:p>
      </dgm:t>
    </dgm:pt>
    <dgm:pt modelId="{9EF3329F-202A-4087-88E8-25B4FA862036}" type="parTrans" cxnId="{3BA8F7EA-8562-45E0-8FFF-BF7E8D853209}">
      <dgm:prSet/>
      <dgm:spPr/>
      <dgm:t>
        <a:bodyPr/>
        <a:lstStyle/>
        <a:p>
          <a:endParaRPr lang="es-PE"/>
        </a:p>
      </dgm:t>
    </dgm:pt>
    <dgm:pt modelId="{43DB5686-33EB-4B70-81A4-AE81F91A48EF}" type="sibTrans" cxnId="{3BA8F7EA-8562-45E0-8FFF-BF7E8D853209}">
      <dgm:prSet/>
      <dgm:spPr/>
      <dgm:t>
        <a:bodyPr/>
        <a:lstStyle/>
        <a:p>
          <a:endParaRPr lang="es-PE"/>
        </a:p>
      </dgm:t>
    </dgm:pt>
    <dgm:pt modelId="{EB5EB348-CD8A-4B97-8ED4-DB4E7DE220E1}">
      <dgm:prSet/>
      <dgm:spPr/>
      <dgm:t>
        <a:bodyPr/>
        <a:lstStyle/>
        <a:p>
          <a:pPr rtl="0"/>
          <a:r>
            <a:rPr lang="es-PE" u="sng" smtClean="0"/>
            <a:t>C.T. Malacas</a:t>
          </a:r>
          <a:r>
            <a:rPr lang="es-PE" smtClean="0"/>
            <a:t>: Hay discrepancias sobre la titularidad futura de los ductos que atienden la CT. La DGH se comprometió en su pronunciamiento a adoptar acciones pendientes para definir la situación de los ductos y a la fecha no lo ha realizado. Todo ello implica incertidumbre acerca de si la CT recibirá o no los servicios del concesionario, por tanto, la tarifa considera 2 escenarios: con y sin la demanda de la CT.</a:t>
          </a:r>
          <a:endParaRPr lang="es-PE"/>
        </a:p>
      </dgm:t>
    </dgm:pt>
    <dgm:pt modelId="{12C3B0BE-C5E8-423D-9587-140C70F1ED16}" type="sibTrans" cxnId="{7B48043D-51CB-43FC-A898-88D849B28E54}">
      <dgm:prSet/>
      <dgm:spPr/>
      <dgm:t>
        <a:bodyPr/>
        <a:lstStyle/>
        <a:p>
          <a:endParaRPr lang="es-PE"/>
        </a:p>
      </dgm:t>
    </dgm:pt>
    <dgm:pt modelId="{2E393A4B-98F1-4DD0-A7F1-E7147FF3B4BB}" type="parTrans" cxnId="{7B48043D-51CB-43FC-A898-88D849B28E54}">
      <dgm:prSet/>
      <dgm:spPr/>
      <dgm:t>
        <a:bodyPr/>
        <a:lstStyle/>
        <a:p>
          <a:endParaRPr lang="es-PE"/>
        </a:p>
      </dgm:t>
    </dgm:pt>
    <dgm:pt modelId="{95A97F38-4381-4444-8BFB-8505A9861FB0}" type="pres">
      <dgm:prSet presAssocID="{1D530B19-004A-4135-8B0A-49B51438EDC4}" presName="linear" presStyleCnt="0">
        <dgm:presLayoutVars>
          <dgm:animLvl val="lvl"/>
          <dgm:resizeHandles val="exact"/>
        </dgm:presLayoutVars>
      </dgm:prSet>
      <dgm:spPr/>
      <dgm:t>
        <a:bodyPr/>
        <a:lstStyle/>
        <a:p>
          <a:endParaRPr lang="es-PE"/>
        </a:p>
      </dgm:t>
    </dgm:pt>
    <dgm:pt modelId="{FBFA8EBF-04A9-47B3-9D6A-14036CEFBA67}" type="pres">
      <dgm:prSet presAssocID="{EB5EB348-CD8A-4B97-8ED4-DB4E7DE220E1}" presName="parentText" presStyleLbl="node1" presStyleIdx="0" presStyleCnt="3">
        <dgm:presLayoutVars>
          <dgm:chMax val="0"/>
          <dgm:bulletEnabled val="1"/>
        </dgm:presLayoutVars>
      </dgm:prSet>
      <dgm:spPr/>
      <dgm:t>
        <a:bodyPr/>
        <a:lstStyle/>
        <a:p>
          <a:endParaRPr lang="es-PE"/>
        </a:p>
      </dgm:t>
    </dgm:pt>
    <dgm:pt modelId="{27AFCEC4-E6EC-430D-BE1A-587A53395F68}" type="pres">
      <dgm:prSet presAssocID="{12C3B0BE-C5E8-423D-9587-140C70F1ED16}" presName="spacer" presStyleCnt="0"/>
      <dgm:spPr/>
    </dgm:pt>
    <dgm:pt modelId="{18321698-1E67-4F33-9359-6ADE9B332B54}" type="pres">
      <dgm:prSet presAssocID="{5034B8D6-C261-48CB-9D94-87926AEE0383}" presName="parentText" presStyleLbl="node1" presStyleIdx="1" presStyleCnt="3">
        <dgm:presLayoutVars>
          <dgm:chMax val="0"/>
          <dgm:bulletEnabled val="1"/>
        </dgm:presLayoutVars>
      </dgm:prSet>
      <dgm:spPr/>
      <dgm:t>
        <a:bodyPr/>
        <a:lstStyle/>
        <a:p>
          <a:endParaRPr lang="es-PE"/>
        </a:p>
      </dgm:t>
    </dgm:pt>
    <dgm:pt modelId="{854A6044-8015-4551-8B5A-26A1D99E7DB0}" type="pres">
      <dgm:prSet presAssocID="{B679FD6A-34B1-49EC-8E30-3C297C60814C}" presName="spacer" presStyleCnt="0"/>
      <dgm:spPr/>
    </dgm:pt>
    <dgm:pt modelId="{04D708FB-D7CE-404F-97B1-D0D313ED8509}" type="pres">
      <dgm:prSet presAssocID="{1F3514AB-52B7-4F85-A2EC-EF12CB4A32CA}" presName="parentText" presStyleLbl="node1" presStyleIdx="2" presStyleCnt="3">
        <dgm:presLayoutVars>
          <dgm:chMax val="0"/>
          <dgm:bulletEnabled val="1"/>
        </dgm:presLayoutVars>
      </dgm:prSet>
      <dgm:spPr/>
      <dgm:t>
        <a:bodyPr/>
        <a:lstStyle/>
        <a:p>
          <a:endParaRPr lang="es-PE"/>
        </a:p>
      </dgm:t>
    </dgm:pt>
  </dgm:ptLst>
  <dgm:cxnLst>
    <dgm:cxn modelId="{3BA8F7EA-8562-45E0-8FFF-BF7E8D853209}" srcId="{1D530B19-004A-4135-8B0A-49B51438EDC4}" destId="{1F3514AB-52B7-4F85-A2EC-EF12CB4A32CA}" srcOrd="2" destOrd="0" parTransId="{9EF3329F-202A-4087-88E8-25B4FA862036}" sibTransId="{43DB5686-33EB-4B70-81A4-AE81F91A48EF}"/>
    <dgm:cxn modelId="{1B104CB0-DBB9-44C7-B7BD-8E2FD64FB111}" type="presOf" srcId="{1F3514AB-52B7-4F85-A2EC-EF12CB4A32CA}" destId="{04D708FB-D7CE-404F-97B1-D0D313ED8509}" srcOrd="0" destOrd="0" presId="urn:microsoft.com/office/officeart/2005/8/layout/vList2"/>
    <dgm:cxn modelId="{DA43BFF9-C69B-45FF-8E10-F2AE5A020DC3}" type="presOf" srcId="{EB5EB348-CD8A-4B97-8ED4-DB4E7DE220E1}" destId="{FBFA8EBF-04A9-47B3-9D6A-14036CEFBA67}" srcOrd="0" destOrd="0" presId="urn:microsoft.com/office/officeart/2005/8/layout/vList2"/>
    <dgm:cxn modelId="{7B48043D-51CB-43FC-A898-88D849B28E54}" srcId="{1D530B19-004A-4135-8B0A-49B51438EDC4}" destId="{EB5EB348-CD8A-4B97-8ED4-DB4E7DE220E1}" srcOrd="0" destOrd="0" parTransId="{2E393A4B-98F1-4DD0-A7F1-E7147FF3B4BB}" sibTransId="{12C3B0BE-C5E8-423D-9587-140C70F1ED16}"/>
    <dgm:cxn modelId="{80C5D0A9-4F97-4C7E-A50C-2CBABD14CCCA}" type="presOf" srcId="{1D530B19-004A-4135-8B0A-49B51438EDC4}" destId="{95A97F38-4381-4444-8BFB-8505A9861FB0}" srcOrd="0" destOrd="0" presId="urn:microsoft.com/office/officeart/2005/8/layout/vList2"/>
    <dgm:cxn modelId="{1A8C50E9-6CE3-4617-8DB4-14529DFDF7AC}" type="presOf" srcId="{5034B8D6-C261-48CB-9D94-87926AEE0383}" destId="{18321698-1E67-4F33-9359-6ADE9B332B54}" srcOrd="0" destOrd="0" presId="urn:microsoft.com/office/officeart/2005/8/layout/vList2"/>
    <dgm:cxn modelId="{9FACA9A4-4A50-4F2F-BDB7-C754C65FCE97}" srcId="{1D530B19-004A-4135-8B0A-49B51438EDC4}" destId="{5034B8D6-C261-48CB-9D94-87926AEE0383}" srcOrd="1" destOrd="0" parTransId="{CFC858D2-BE66-49DC-A43B-463609CC4299}" sibTransId="{B679FD6A-34B1-49EC-8E30-3C297C60814C}"/>
    <dgm:cxn modelId="{178BA024-0D71-4A0B-B6CB-EB7B478FB578}" type="presParOf" srcId="{95A97F38-4381-4444-8BFB-8505A9861FB0}" destId="{FBFA8EBF-04A9-47B3-9D6A-14036CEFBA67}" srcOrd="0" destOrd="0" presId="urn:microsoft.com/office/officeart/2005/8/layout/vList2"/>
    <dgm:cxn modelId="{CDB3B76B-E425-48A0-AA04-0D0DEA75EA09}" type="presParOf" srcId="{95A97F38-4381-4444-8BFB-8505A9861FB0}" destId="{27AFCEC4-E6EC-430D-BE1A-587A53395F68}" srcOrd="1" destOrd="0" presId="urn:microsoft.com/office/officeart/2005/8/layout/vList2"/>
    <dgm:cxn modelId="{3F90804E-1014-4CA4-B6B0-2725F9B443A9}" type="presParOf" srcId="{95A97F38-4381-4444-8BFB-8505A9861FB0}" destId="{18321698-1E67-4F33-9359-6ADE9B332B54}" srcOrd="2" destOrd="0" presId="urn:microsoft.com/office/officeart/2005/8/layout/vList2"/>
    <dgm:cxn modelId="{495DFFBE-9618-4D5C-A7AB-E818472B362A}" type="presParOf" srcId="{95A97F38-4381-4444-8BFB-8505A9861FB0}" destId="{854A6044-8015-4551-8B5A-26A1D99E7DB0}" srcOrd="3" destOrd="0" presId="urn:microsoft.com/office/officeart/2005/8/layout/vList2"/>
    <dgm:cxn modelId="{3D947590-442E-48C7-B41A-5559BD69C7B6}" type="presParOf" srcId="{95A97F38-4381-4444-8BFB-8505A9861FB0}" destId="{04D708FB-D7CE-404F-97B1-D0D313ED850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317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317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317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3EDC403-7422-46E4-982D-6DE35F83E589}" type="slidenum">
              <a:rPr lang="es-ES"/>
              <a:pPr>
                <a:defRPr/>
              </a:pPr>
              <a:t>‹Nº›</a:t>
            </a:fld>
            <a:endParaRPr lang="es-ES"/>
          </a:p>
        </p:txBody>
      </p:sp>
    </p:spTree>
    <p:extLst>
      <p:ext uri="{BB962C8B-B14F-4D97-AF65-F5344CB8AC3E}">
        <p14:creationId xmlns:p14="http://schemas.microsoft.com/office/powerpoint/2010/main" val="741184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1229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50" y="4716463"/>
            <a:ext cx="5438775"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4103"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F7E63C-BB53-411C-B094-D34625216371}" type="slidenum">
              <a:rPr lang="es-ES"/>
              <a:pPr>
                <a:defRPr/>
              </a:pPr>
              <a:t>‹Nº›</a:t>
            </a:fld>
            <a:endParaRPr lang="es-ES"/>
          </a:p>
        </p:txBody>
      </p:sp>
    </p:spTree>
    <p:extLst>
      <p:ext uri="{BB962C8B-B14F-4D97-AF65-F5344CB8AC3E}">
        <p14:creationId xmlns:p14="http://schemas.microsoft.com/office/powerpoint/2010/main" val="2658775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D2C02541-B9FC-4378-9550-53B27335F762}" type="slidenum">
              <a:rPr lang="es-ES" altLang="es-PE" smtClean="0"/>
              <a:pPr/>
              <a:t>1</a:t>
            </a:fld>
            <a:endParaRPr lang="es-ES" altLang="es-PE"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smtClean="0"/>
          </a:p>
        </p:txBody>
      </p:sp>
    </p:spTree>
    <p:extLst>
      <p:ext uri="{BB962C8B-B14F-4D97-AF65-F5344CB8AC3E}">
        <p14:creationId xmlns:p14="http://schemas.microsoft.com/office/powerpoint/2010/main" val="116782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3EF7E63C-BB53-411C-B094-D34625216371}" type="slidenum">
              <a:rPr lang="es-ES" smtClean="0"/>
              <a:pPr>
                <a:defRPr/>
              </a:pPr>
              <a:t>28</a:t>
            </a:fld>
            <a:endParaRPr lang="es-ES"/>
          </a:p>
        </p:txBody>
      </p:sp>
    </p:spTree>
    <p:extLst>
      <p:ext uri="{BB962C8B-B14F-4D97-AF65-F5344CB8AC3E}">
        <p14:creationId xmlns:p14="http://schemas.microsoft.com/office/powerpoint/2010/main" val="324481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000" indent="-282692" eaLnBrk="0" hangingPunct="0">
              <a:defRPr>
                <a:solidFill>
                  <a:schemeClr val="tx1"/>
                </a:solidFill>
                <a:latin typeface="Arial" pitchFamily="34" charset="0"/>
                <a:cs typeface="Arial" pitchFamily="34" charset="0"/>
              </a:defRPr>
            </a:lvl2pPr>
            <a:lvl3pPr marL="1130770" indent="-226154" eaLnBrk="0" hangingPunct="0">
              <a:defRPr>
                <a:solidFill>
                  <a:schemeClr val="tx1"/>
                </a:solidFill>
                <a:latin typeface="Arial" pitchFamily="34" charset="0"/>
                <a:cs typeface="Arial" pitchFamily="34" charset="0"/>
              </a:defRPr>
            </a:lvl3pPr>
            <a:lvl4pPr marL="1583078" indent="-226154" eaLnBrk="0" hangingPunct="0">
              <a:defRPr>
                <a:solidFill>
                  <a:schemeClr val="tx1"/>
                </a:solidFill>
                <a:latin typeface="Arial" pitchFamily="34" charset="0"/>
                <a:cs typeface="Arial" pitchFamily="34" charset="0"/>
              </a:defRPr>
            </a:lvl4pPr>
            <a:lvl5pPr marL="2035386" indent="-226154" eaLnBrk="0" hangingPunct="0">
              <a:defRPr>
                <a:solidFill>
                  <a:schemeClr val="tx1"/>
                </a:solidFill>
                <a:latin typeface="Arial" pitchFamily="34" charset="0"/>
                <a:cs typeface="Arial" pitchFamily="34" charset="0"/>
              </a:defRPr>
            </a:lvl5pPr>
            <a:lvl6pPr marL="2487694" indent="-226154" eaLnBrk="0" fontAlgn="base" hangingPunct="0">
              <a:spcBef>
                <a:spcPct val="0"/>
              </a:spcBef>
              <a:spcAft>
                <a:spcPct val="0"/>
              </a:spcAft>
              <a:defRPr>
                <a:solidFill>
                  <a:schemeClr val="tx1"/>
                </a:solidFill>
                <a:latin typeface="Arial" pitchFamily="34" charset="0"/>
                <a:cs typeface="Arial" pitchFamily="34" charset="0"/>
              </a:defRPr>
            </a:lvl6pPr>
            <a:lvl7pPr marL="2940002" indent="-226154" eaLnBrk="0" fontAlgn="base" hangingPunct="0">
              <a:spcBef>
                <a:spcPct val="0"/>
              </a:spcBef>
              <a:spcAft>
                <a:spcPct val="0"/>
              </a:spcAft>
              <a:defRPr>
                <a:solidFill>
                  <a:schemeClr val="tx1"/>
                </a:solidFill>
                <a:latin typeface="Arial" pitchFamily="34" charset="0"/>
                <a:cs typeface="Arial" pitchFamily="34" charset="0"/>
              </a:defRPr>
            </a:lvl7pPr>
            <a:lvl8pPr marL="3392310" indent="-226154" eaLnBrk="0" fontAlgn="base" hangingPunct="0">
              <a:spcBef>
                <a:spcPct val="0"/>
              </a:spcBef>
              <a:spcAft>
                <a:spcPct val="0"/>
              </a:spcAft>
              <a:defRPr>
                <a:solidFill>
                  <a:schemeClr val="tx1"/>
                </a:solidFill>
                <a:latin typeface="Arial" pitchFamily="34" charset="0"/>
                <a:cs typeface="Arial" pitchFamily="34" charset="0"/>
              </a:defRPr>
            </a:lvl8pPr>
            <a:lvl9pPr marL="3844618" indent="-226154"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1C3FFD0-F9D9-4A98-AEA1-27F5574DCC6F}" type="slidenum">
              <a:rPr lang="es-ES" smtClean="0"/>
              <a:pPr eaLnBrk="1" hangingPunct="1"/>
              <a:t>30</a:t>
            </a:fld>
            <a:endParaRPr lang="es-E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dirty="0" smtClean="0">
              <a:latin typeface="Arial" pitchFamily="34" charset="0"/>
            </a:endParaRPr>
          </a:p>
        </p:txBody>
      </p:sp>
    </p:spTree>
    <p:extLst>
      <p:ext uri="{BB962C8B-B14F-4D97-AF65-F5344CB8AC3E}">
        <p14:creationId xmlns:p14="http://schemas.microsoft.com/office/powerpoint/2010/main" val="90961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3EF7E63C-BB53-411C-B094-D34625216371}" type="slidenum">
              <a:rPr lang="es-ES" smtClean="0"/>
              <a:pPr>
                <a:defRPr/>
              </a:pPr>
              <a:t>32</a:t>
            </a:fld>
            <a:endParaRPr lang="es-ES"/>
          </a:p>
        </p:txBody>
      </p:sp>
    </p:spTree>
    <p:extLst>
      <p:ext uri="{BB962C8B-B14F-4D97-AF65-F5344CB8AC3E}">
        <p14:creationId xmlns:p14="http://schemas.microsoft.com/office/powerpoint/2010/main" val="356571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96975" y="690563"/>
            <a:ext cx="4610100" cy="3457575"/>
          </a:xfrm>
          <a:ln/>
        </p:spPr>
      </p:sp>
      <p:sp>
        <p:nvSpPr>
          <p:cNvPr id="83971" name="Rectangle 3"/>
          <p:cNvSpPr>
            <a:spLocks noGrp="1" noChangeArrowheads="1"/>
          </p:cNvSpPr>
          <p:nvPr>
            <p:ph type="body" idx="1"/>
          </p:nvPr>
        </p:nvSpPr>
        <p:spPr>
          <a:xfrm>
            <a:off x="935039" y="4380614"/>
            <a:ext cx="5140325" cy="42266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1" rIns="91408" bIns="45701"/>
          <a:lstStyle/>
          <a:p>
            <a:endParaRPr lang="es-ES_tradnl" smtClean="0">
              <a:latin typeface="Arial" panose="020B0604020202020204" pitchFamily="34" charset="0"/>
            </a:endParaRPr>
          </a:p>
        </p:txBody>
      </p:sp>
    </p:spTree>
    <p:extLst>
      <p:ext uri="{BB962C8B-B14F-4D97-AF65-F5344CB8AC3E}">
        <p14:creationId xmlns:p14="http://schemas.microsoft.com/office/powerpoint/2010/main" val="253811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96975" y="690563"/>
            <a:ext cx="4610100" cy="3457575"/>
          </a:xfrm>
          <a:ln/>
        </p:spPr>
      </p:sp>
      <p:sp>
        <p:nvSpPr>
          <p:cNvPr id="84995" name="Rectangle 3"/>
          <p:cNvSpPr>
            <a:spLocks noGrp="1" noChangeArrowheads="1"/>
          </p:cNvSpPr>
          <p:nvPr>
            <p:ph type="body" idx="1"/>
          </p:nvPr>
        </p:nvSpPr>
        <p:spPr>
          <a:xfrm>
            <a:off x="935039" y="4380614"/>
            <a:ext cx="5140325" cy="42266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1" rIns="91408" bIns="45701"/>
          <a:lstStyle/>
          <a:p>
            <a:endParaRPr lang="es-ES_tradnl" smtClean="0">
              <a:latin typeface="Arial" panose="020B0604020202020204" pitchFamily="34" charset="0"/>
            </a:endParaRPr>
          </a:p>
        </p:txBody>
      </p:sp>
    </p:spTree>
    <p:extLst>
      <p:ext uri="{BB962C8B-B14F-4D97-AF65-F5344CB8AC3E}">
        <p14:creationId xmlns:p14="http://schemas.microsoft.com/office/powerpoint/2010/main" val="108949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3EF7E63C-BB53-411C-B094-D34625216371}" type="slidenum">
              <a:rPr lang="es-ES" smtClean="0"/>
              <a:pPr>
                <a:defRPr/>
              </a:pPr>
              <a:t>50</a:t>
            </a:fld>
            <a:endParaRPr lang="es-ES"/>
          </a:p>
        </p:txBody>
      </p:sp>
    </p:spTree>
    <p:extLst>
      <p:ext uri="{BB962C8B-B14F-4D97-AF65-F5344CB8AC3E}">
        <p14:creationId xmlns:p14="http://schemas.microsoft.com/office/powerpoint/2010/main" val="404016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sinergmin">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48EE5E9-2702-49EC-830B-78E70C5685FE}" type="slidenum">
              <a:rPr lang="es-ES"/>
              <a:pPr>
                <a:defRPr/>
              </a:pPr>
              <a:t>‹Nº›</a:t>
            </a:fld>
            <a:endParaRPr lang="es-ES"/>
          </a:p>
        </p:txBody>
      </p:sp>
    </p:spTree>
    <p:extLst>
      <p:ext uri="{BB962C8B-B14F-4D97-AF65-F5344CB8AC3E}">
        <p14:creationId xmlns:p14="http://schemas.microsoft.com/office/powerpoint/2010/main" val="134493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96CF21D-39F2-4D57-BEF0-7E06D6A43FDA}" type="slidenum">
              <a:rPr lang="es-ES"/>
              <a:pPr>
                <a:defRPr/>
              </a:pPr>
              <a:t>‹Nº›</a:t>
            </a:fld>
            <a:endParaRPr lang="es-ES"/>
          </a:p>
        </p:txBody>
      </p:sp>
    </p:spTree>
    <p:extLst>
      <p:ext uri="{BB962C8B-B14F-4D97-AF65-F5344CB8AC3E}">
        <p14:creationId xmlns:p14="http://schemas.microsoft.com/office/powerpoint/2010/main" val="151616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BB00EA8-2EC0-48D8-AAAC-A970273C30B9}" type="slidenum">
              <a:rPr lang="es-ES"/>
              <a:pPr>
                <a:defRPr/>
              </a:pPr>
              <a:t>‹Nº›</a:t>
            </a:fld>
            <a:endParaRPr lang="es-ES"/>
          </a:p>
        </p:txBody>
      </p:sp>
    </p:spTree>
    <p:extLst>
      <p:ext uri="{BB962C8B-B14F-4D97-AF65-F5344CB8AC3E}">
        <p14:creationId xmlns:p14="http://schemas.microsoft.com/office/powerpoint/2010/main" val="268069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3AA389B-0E5D-486F-A6CD-9D1EC8AC9508}" type="slidenum">
              <a:rPr lang="es-ES"/>
              <a:pPr>
                <a:defRPr/>
              </a:pPr>
              <a:t>‹Nº›</a:t>
            </a:fld>
            <a:endParaRPr lang="es-ES"/>
          </a:p>
        </p:txBody>
      </p:sp>
    </p:spTree>
    <p:extLst>
      <p:ext uri="{BB962C8B-B14F-4D97-AF65-F5344CB8AC3E}">
        <p14:creationId xmlns:p14="http://schemas.microsoft.com/office/powerpoint/2010/main" val="256855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6" name="Rectangle 6"/>
          <p:cNvSpPr>
            <a:spLocks noGrp="1" noChangeArrowheads="1"/>
          </p:cNvSpPr>
          <p:nvPr>
            <p:ph type="sldNum" sz="quarter" idx="12"/>
          </p:nvPr>
        </p:nvSpPr>
        <p:spPr>
          <a:ln/>
        </p:spPr>
        <p:txBody>
          <a:bodyPr/>
          <a:lstStyle>
            <a:lvl1pPr>
              <a:defRPr/>
            </a:lvl1pPr>
          </a:lstStyle>
          <a:p>
            <a:pPr>
              <a:defRPr/>
            </a:pPr>
            <a:fld id="{5EE46AE8-2735-463E-810F-235F883584CF}" type="slidenum">
              <a:rPr lang="es-ES"/>
              <a:pPr>
                <a:defRPr/>
              </a:pPr>
              <a:t>‹Nº›</a:t>
            </a:fld>
            <a:endParaRPr lang="es-ES"/>
          </a:p>
        </p:txBody>
      </p:sp>
    </p:spTree>
    <p:extLst>
      <p:ext uri="{BB962C8B-B14F-4D97-AF65-F5344CB8AC3E}">
        <p14:creationId xmlns:p14="http://schemas.microsoft.com/office/powerpoint/2010/main" val="389777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79EB786-4931-41BA-93DB-940A474FF4DB}" type="slidenum">
              <a:rPr lang="es-ES"/>
              <a:pPr>
                <a:defRPr/>
              </a:pPr>
              <a:t>‹Nº›</a:t>
            </a:fld>
            <a:endParaRPr lang="es-ES"/>
          </a:p>
        </p:txBody>
      </p:sp>
    </p:spTree>
    <p:extLst>
      <p:ext uri="{BB962C8B-B14F-4D97-AF65-F5344CB8AC3E}">
        <p14:creationId xmlns:p14="http://schemas.microsoft.com/office/powerpoint/2010/main" val="423111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DBBBB90-E9AB-4A4A-A924-B580E8CE5C00}" type="slidenum">
              <a:rPr lang="es-ES"/>
              <a:pPr>
                <a:defRPr/>
              </a:pPr>
              <a:t>‹Nº›</a:t>
            </a:fld>
            <a:endParaRPr lang="es-ES"/>
          </a:p>
        </p:txBody>
      </p:sp>
    </p:spTree>
    <p:extLst>
      <p:ext uri="{BB962C8B-B14F-4D97-AF65-F5344CB8AC3E}">
        <p14:creationId xmlns:p14="http://schemas.microsoft.com/office/powerpoint/2010/main" val="399191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398184D-C7FE-488A-B817-EF14559CB8F0}" type="slidenum">
              <a:rPr lang="es-ES"/>
              <a:pPr>
                <a:defRPr/>
              </a:pPr>
              <a:t>‹Nº›</a:t>
            </a:fld>
            <a:endParaRPr lang="es-ES"/>
          </a:p>
        </p:txBody>
      </p:sp>
    </p:spTree>
    <p:extLst>
      <p:ext uri="{BB962C8B-B14F-4D97-AF65-F5344CB8AC3E}">
        <p14:creationId xmlns:p14="http://schemas.microsoft.com/office/powerpoint/2010/main" val="383173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18466620-94DA-4231-A454-CA48E26884D0}" type="slidenum">
              <a:rPr lang="es-ES"/>
              <a:pPr>
                <a:defRPr/>
              </a:pPr>
              <a:t>‹Nº›</a:t>
            </a:fld>
            <a:endParaRPr lang="es-ES"/>
          </a:p>
        </p:txBody>
      </p:sp>
    </p:spTree>
    <p:extLst>
      <p:ext uri="{BB962C8B-B14F-4D97-AF65-F5344CB8AC3E}">
        <p14:creationId xmlns:p14="http://schemas.microsoft.com/office/powerpoint/2010/main" val="277720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21A1459-704C-4662-A5F8-AF863EE59D2A}" type="slidenum">
              <a:rPr lang="es-ES"/>
              <a:pPr>
                <a:defRPr/>
              </a:pPr>
              <a:t>‹Nº›</a:t>
            </a:fld>
            <a:endParaRPr lang="es-ES"/>
          </a:p>
        </p:txBody>
      </p:sp>
    </p:spTree>
    <p:extLst>
      <p:ext uri="{BB962C8B-B14F-4D97-AF65-F5344CB8AC3E}">
        <p14:creationId xmlns:p14="http://schemas.microsoft.com/office/powerpoint/2010/main" val="52390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25538"/>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smtClean="0"/>
              <a:t>Haga clic para cambiar el estilo de título	</a:t>
            </a:r>
          </a:p>
        </p:txBody>
      </p:sp>
      <p:sp>
        <p:nvSpPr>
          <p:cNvPr id="1027" name="Rectangle 3"/>
          <p:cNvSpPr>
            <a:spLocks noGrp="1" noChangeArrowheads="1"/>
          </p:cNvSpPr>
          <p:nvPr>
            <p:ph type="body" idx="1"/>
          </p:nvPr>
        </p:nvSpPr>
        <p:spPr bwMode="auto">
          <a:xfrm>
            <a:off x="457200" y="1927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p>
        </p:txBody>
      </p:sp>
      <p:sp>
        <p:nvSpPr>
          <p:cNvPr id="1030" name="Rectangle 6"/>
          <p:cNvSpPr>
            <a:spLocks noGrp="1" noChangeArrowheads="1"/>
          </p:cNvSpPr>
          <p:nvPr>
            <p:ph type="sldNum" sz="quarter" idx="4"/>
          </p:nvPr>
        </p:nvSpPr>
        <p:spPr bwMode="auto">
          <a:xfrm>
            <a:off x="8089900" y="6616700"/>
            <a:ext cx="1019175"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pPr>
              <a:defRPr/>
            </a:pPr>
            <a:fld id="{55355E9F-09EB-4354-8469-4281CF9F8EA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0" fontAlgn="base" hangingPunct="0">
        <a:spcBef>
          <a:spcPct val="0"/>
        </a:spcBef>
        <a:spcAft>
          <a:spcPct val="0"/>
        </a:spcAft>
        <a:defRPr sz="3200" b="1">
          <a:solidFill>
            <a:schemeClr val="accent2"/>
          </a:solidFill>
          <a:latin typeface="Arial Narrow" pitchFamily="34" charset="0"/>
          <a:ea typeface="+mj-ea"/>
          <a:cs typeface="+mj-cs"/>
        </a:defRPr>
      </a:lvl1pPr>
      <a:lvl2pPr algn="ctr" rtl="0" eaLnBrk="0" fontAlgn="base" hangingPunct="0">
        <a:spcBef>
          <a:spcPct val="0"/>
        </a:spcBef>
        <a:spcAft>
          <a:spcPct val="0"/>
        </a:spcAft>
        <a:defRPr sz="3200" b="1">
          <a:solidFill>
            <a:schemeClr val="accent2"/>
          </a:solidFill>
          <a:latin typeface="Arial Narrow" pitchFamily="34" charset="0"/>
        </a:defRPr>
      </a:lvl2pPr>
      <a:lvl3pPr algn="ctr" rtl="0" eaLnBrk="0" fontAlgn="base" hangingPunct="0">
        <a:spcBef>
          <a:spcPct val="0"/>
        </a:spcBef>
        <a:spcAft>
          <a:spcPct val="0"/>
        </a:spcAft>
        <a:defRPr sz="3200" b="1">
          <a:solidFill>
            <a:schemeClr val="accent2"/>
          </a:solidFill>
          <a:latin typeface="Arial Narrow" pitchFamily="34" charset="0"/>
        </a:defRPr>
      </a:lvl3pPr>
      <a:lvl4pPr algn="ctr" rtl="0" eaLnBrk="0" fontAlgn="base" hangingPunct="0">
        <a:spcBef>
          <a:spcPct val="0"/>
        </a:spcBef>
        <a:spcAft>
          <a:spcPct val="0"/>
        </a:spcAft>
        <a:defRPr sz="3200" b="1">
          <a:solidFill>
            <a:schemeClr val="accent2"/>
          </a:solidFill>
          <a:latin typeface="Arial Narrow" pitchFamily="34" charset="0"/>
        </a:defRPr>
      </a:lvl4pPr>
      <a:lvl5pPr algn="ctr" rtl="0" eaLnBrk="0" fontAlgn="base" hangingPunct="0">
        <a:spcBef>
          <a:spcPct val="0"/>
        </a:spcBef>
        <a:spcAft>
          <a:spcPct val="0"/>
        </a:spcAft>
        <a:defRPr sz="3200" b="1">
          <a:solidFill>
            <a:schemeClr val="accent2"/>
          </a:solidFill>
          <a:latin typeface="Arial Narrow"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Narrow" pitchFamily="34" charset="0"/>
        </a:defRPr>
      </a:lvl2pPr>
      <a:lvl3pPr marL="1143000" indent="-228600" algn="l" rtl="0" eaLnBrk="0" fontAlgn="base" hangingPunct="0">
        <a:spcBef>
          <a:spcPct val="20000"/>
        </a:spcBef>
        <a:spcAft>
          <a:spcPct val="0"/>
        </a:spcAft>
        <a:buChar char="•"/>
        <a:defRPr sz="2400">
          <a:solidFill>
            <a:schemeClr val="tx1"/>
          </a:solidFill>
          <a:latin typeface="Arial Narrow" pitchFamily="34" charset="0"/>
        </a:defRPr>
      </a:lvl3pPr>
      <a:lvl4pPr marL="1600200" indent="-228600" algn="l" rtl="0" eaLnBrk="0" fontAlgn="base" hangingPunct="0">
        <a:spcBef>
          <a:spcPct val="20000"/>
        </a:spcBef>
        <a:spcAft>
          <a:spcPct val="0"/>
        </a:spcAft>
        <a:buChar char="–"/>
        <a:defRPr sz="1600">
          <a:solidFill>
            <a:schemeClr val="tx1"/>
          </a:solidFill>
          <a:latin typeface="Arial Narrow" pitchFamily="34" charset="0"/>
        </a:defRPr>
      </a:lvl4pPr>
      <a:lvl5pPr marL="2057400" indent="-228600" algn="l" rtl="0" eaLnBrk="0" fontAlgn="base" hangingPunct="0">
        <a:spcBef>
          <a:spcPct val="20000"/>
        </a:spcBef>
        <a:spcAft>
          <a:spcPct val="0"/>
        </a:spcAft>
        <a:buChar char="»"/>
        <a:defRPr sz="1600">
          <a:solidFill>
            <a:schemeClr val="tx1"/>
          </a:solidFill>
          <a:latin typeface="Arial Narrow"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5"/>
          <p:cNvSpPr>
            <a:spLocks noGrp="1" noChangeArrowheads="1"/>
          </p:cNvSpPr>
          <p:nvPr>
            <p:ph type="ctrTitle" idx="4294967295"/>
          </p:nvPr>
        </p:nvSpPr>
        <p:spPr>
          <a:xfrm>
            <a:off x="590549" y="1833524"/>
            <a:ext cx="8115301" cy="2767408"/>
          </a:xfrm>
        </p:spPr>
        <p:txBody>
          <a:bodyPr/>
          <a:lstStyle/>
          <a:p>
            <a:r>
              <a:rPr lang="es-ES" altLang="es-PE" dirty="0" smtClean="0"/>
              <a:t/>
            </a:r>
            <a:br>
              <a:rPr lang="es-ES" altLang="es-PE" dirty="0" smtClean="0"/>
            </a:br>
            <a:r>
              <a:rPr lang="es-PE" altLang="es-PE" sz="2800" dirty="0" smtClean="0"/>
              <a:t>Evaluación </a:t>
            </a:r>
            <a:r>
              <a:rPr lang="es-PE" altLang="es-PE" sz="2800" dirty="0"/>
              <a:t>de la Propuesta Tarifaria para el otorgamiento de la Concesión de Distribución de Gas Natural en la Región Piura a Solicitud de Parte del Peticionario </a:t>
            </a:r>
            <a:r>
              <a:rPr lang="es-PE" altLang="es-PE" sz="2800" dirty="0" err="1"/>
              <a:t>Gasnorp</a:t>
            </a:r>
            <a:endParaRPr lang="es-ES" altLang="es-PE" sz="2800" dirty="0" smtClean="0"/>
          </a:p>
        </p:txBody>
      </p:sp>
      <p:sp>
        <p:nvSpPr>
          <p:cNvPr id="2051" name="Rectangle 6"/>
          <p:cNvSpPr>
            <a:spLocks noGrp="1" noChangeArrowheads="1"/>
          </p:cNvSpPr>
          <p:nvPr>
            <p:ph type="subTitle" idx="4294967295"/>
          </p:nvPr>
        </p:nvSpPr>
        <p:spPr>
          <a:xfrm>
            <a:off x="1331913" y="5514975"/>
            <a:ext cx="6400800" cy="844550"/>
          </a:xfrm>
        </p:spPr>
        <p:txBody>
          <a:bodyPr/>
          <a:lstStyle/>
          <a:p>
            <a:pPr marL="0" indent="0" algn="ctr">
              <a:buFontTx/>
              <a:buNone/>
            </a:pPr>
            <a:r>
              <a:rPr lang="es-PE" altLang="es-PE" dirty="0" smtClean="0">
                <a:solidFill>
                  <a:schemeClr val="accent2"/>
                </a:solidFill>
              </a:rPr>
              <a:t>Enero de 2016</a:t>
            </a:r>
            <a:endParaRPr lang="es-ES" altLang="es-PE" dirty="0" smtClean="0">
              <a:solidFill>
                <a:schemeClr val="accent2"/>
              </a:solidFill>
            </a:endParaRPr>
          </a:p>
        </p:txBody>
      </p:sp>
      <p:sp>
        <p:nvSpPr>
          <p:cNvPr id="2" name="1 Rectángulo"/>
          <p:cNvSpPr/>
          <p:nvPr/>
        </p:nvSpPr>
        <p:spPr>
          <a:xfrm>
            <a:off x="0" y="0"/>
            <a:ext cx="9136380" cy="138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52" y="1462088"/>
            <a:ext cx="40290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553652" y="4752409"/>
            <a:ext cx="4356705" cy="646331"/>
          </a:xfrm>
          <a:prstGeom prst="rect">
            <a:avLst/>
          </a:prstGeom>
          <a:noFill/>
        </p:spPr>
        <p:txBody>
          <a:bodyPr wrap="none" rtlCol="0">
            <a:spAutoFit/>
          </a:bodyPr>
          <a:lstStyle/>
          <a:p>
            <a:r>
              <a:rPr lang="es-PE" sz="3600" b="1" dirty="0" smtClean="0"/>
              <a:t>Propuesta Tarifaria</a:t>
            </a:r>
            <a:endParaRPr lang="es-PE" sz="3600" b="1" dirty="0"/>
          </a:p>
        </p:txBody>
      </p:sp>
    </p:spTree>
    <p:extLst>
      <p:ext uri="{BB962C8B-B14F-4D97-AF65-F5344CB8AC3E}">
        <p14:creationId xmlns:p14="http://schemas.microsoft.com/office/powerpoint/2010/main" val="24767512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042988" y="1341438"/>
            <a:ext cx="7345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Narrow" pitchFamily="34" charset="0"/>
              </a:defRPr>
            </a:lvl1pPr>
            <a:lvl2pPr>
              <a:defRPr sz="2000">
                <a:solidFill>
                  <a:schemeClr val="tx1"/>
                </a:solidFill>
                <a:latin typeface="Arial Narrow" pitchFamily="34" charset="0"/>
              </a:defRPr>
            </a:lvl2pPr>
            <a:lvl3pPr>
              <a:defRPr sz="2400">
                <a:solidFill>
                  <a:schemeClr val="tx1"/>
                </a:solidFill>
                <a:latin typeface="Arial Narrow" pitchFamily="34" charset="0"/>
              </a:defRPr>
            </a:lvl3pPr>
            <a:lvl4pPr>
              <a:defRPr sz="1600">
                <a:solidFill>
                  <a:schemeClr val="tx1"/>
                </a:solidFill>
                <a:latin typeface="Arial Narrow" pitchFamily="34" charset="0"/>
              </a:defRPr>
            </a:lvl4pPr>
            <a:lvl5pPr>
              <a:defRPr sz="1600">
                <a:solidFill>
                  <a:schemeClr val="tx1"/>
                </a:solidFill>
                <a:latin typeface="Arial Narrow" pitchFamily="34" charset="0"/>
              </a:defRPr>
            </a:lvl5pPr>
            <a:lvl6pPr eaLnBrk="0" hangingPunct="0">
              <a:defRPr sz="1600">
                <a:solidFill>
                  <a:schemeClr val="tx1"/>
                </a:solidFill>
                <a:latin typeface="Arial Narrow" pitchFamily="34" charset="0"/>
              </a:defRPr>
            </a:lvl6pPr>
            <a:lvl7pPr eaLnBrk="0" hangingPunct="0">
              <a:defRPr sz="1600">
                <a:solidFill>
                  <a:schemeClr val="tx1"/>
                </a:solidFill>
                <a:latin typeface="Arial Narrow" pitchFamily="34" charset="0"/>
              </a:defRPr>
            </a:lvl7pPr>
            <a:lvl8pPr eaLnBrk="0" hangingPunct="0">
              <a:defRPr sz="1600">
                <a:solidFill>
                  <a:schemeClr val="tx1"/>
                </a:solidFill>
                <a:latin typeface="Arial Narrow" pitchFamily="34" charset="0"/>
              </a:defRPr>
            </a:lvl8pPr>
            <a:lvl9pPr eaLnBrk="0" hangingPunct="0">
              <a:defRPr sz="1600">
                <a:solidFill>
                  <a:schemeClr val="tx1"/>
                </a:solidFill>
                <a:latin typeface="Arial Narrow" pitchFamily="34" charset="0"/>
              </a:defRPr>
            </a:lvl9pPr>
          </a:lstStyle>
          <a:p>
            <a:pPr algn="ctr">
              <a:spcBef>
                <a:spcPct val="50000"/>
              </a:spcBef>
            </a:pPr>
            <a:r>
              <a:rPr lang="es-ES" altLang="es-PE" sz="1800" dirty="0" smtClean="0">
                <a:latin typeface="Arial" charset="0"/>
              </a:rPr>
              <a:t>Demanda </a:t>
            </a:r>
            <a:r>
              <a:rPr lang="es-ES" altLang="es-PE" sz="1800" dirty="0">
                <a:latin typeface="Arial" charset="0"/>
              </a:rPr>
              <a:t>proyectada</a:t>
            </a:r>
            <a:endParaRPr lang="es-ES" altLang="es-PE" sz="1800" b="0" dirty="0">
              <a:latin typeface="Arial"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521624323"/>
              </p:ext>
            </p:extLst>
          </p:nvPr>
        </p:nvGraphicFramePr>
        <p:xfrm>
          <a:off x="3757070" y="1844824"/>
          <a:ext cx="5007410" cy="2736304"/>
        </p:xfrm>
        <a:graphic>
          <a:graphicData uri="http://schemas.openxmlformats.org/drawingml/2006/table">
            <a:tbl>
              <a:tblPr/>
              <a:tblGrid>
                <a:gridCol w="1631628"/>
                <a:gridCol w="1687891"/>
                <a:gridCol w="1687891"/>
              </a:tblGrid>
              <a:tr h="279708">
                <a:tc rowSpan="2">
                  <a:txBody>
                    <a:bodyPr/>
                    <a:lstStyle/>
                    <a:p>
                      <a:pPr algn="ctr" fontAlgn="ctr"/>
                      <a:r>
                        <a:rPr lang="es-PE" sz="1300" b="1" i="0" u="none" strike="noStrike" dirty="0">
                          <a:solidFill>
                            <a:srgbClr val="000000"/>
                          </a:solidFill>
                          <a:effectLst/>
                          <a:latin typeface="Arial"/>
                        </a:rPr>
                        <a:t>Categoría</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2">
                  <a:txBody>
                    <a:bodyPr/>
                    <a:lstStyle/>
                    <a:p>
                      <a:pPr algn="ctr" fontAlgn="b"/>
                      <a:r>
                        <a:rPr lang="pt-BR" sz="1300" b="1" i="0" u="none" strike="noStrike" dirty="0">
                          <a:solidFill>
                            <a:srgbClr val="000000"/>
                          </a:solidFill>
                          <a:effectLst/>
                          <a:latin typeface="Calibri"/>
                        </a:rPr>
                        <a:t>Valor Presente de Demanda (Mil m</a:t>
                      </a:r>
                      <a:r>
                        <a:rPr lang="pt-BR" sz="1300" b="1" i="0" u="none" strike="noStrike" baseline="30000" dirty="0">
                          <a:solidFill>
                            <a:srgbClr val="000000"/>
                          </a:solidFill>
                          <a:effectLst/>
                          <a:latin typeface="Calibri"/>
                        </a:rPr>
                        <a:t>3</a:t>
                      </a:r>
                      <a:r>
                        <a:rPr lang="pt-BR" sz="1300" b="1" i="0" u="none" strike="noStrike" dirty="0">
                          <a:solidFill>
                            <a:srgbClr val="000000"/>
                          </a:solidFill>
                          <a:effectLst/>
                          <a:latin typeface="Calibri"/>
                        </a:rPr>
                        <a:t>)</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s-PE"/>
                    </a:p>
                  </a:txBody>
                  <a:tcPr/>
                </a:tc>
              </a:tr>
              <a:tr h="221632">
                <a:tc vMerge="1">
                  <a:txBody>
                    <a:bodyPr/>
                    <a:lstStyle/>
                    <a:p>
                      <a:endParaRPr lang="es-PE"/>
                    </a:p>
                  </a:txBody>
                  <a:tcPr/>
                </a:tc>
                <a:tc>
                  <a:txBody>
                    <a:bodyPr/>
                    <a:lstStyle/>
                    <a:p>
                      <a:pPr algn="ctr" fontAlgn="ctr"/>
                      <a:r>
                        <a:rPr lang="es-PE" sz="1300" b="1" i="0" u="none" strike="noStrike">
                          <a:solidFill>
                            <a:srgbClr val="000000"/>
                          </a:solidFill>
                          <a:effectLst/>
                          <a:latin typeface="Arial"/>
                        </a:rPr>
                        <a:t>Osinergmin</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s-PE" sz="1300" b="1" i="0" u="none" strike="noStrike" dirty="0" err="1">
                          <a:solidFill>
                            <a:srgbClr val="000000"/>
                          </a:solidFill>
                          <a:effectLst/>
                          <a:latin typeface="Arial"/>
                        </a:rPr>
                        <a:t>Gasnorp</a:t>
                      </a:r>
                      <a:endParaRPr lang="es-PE" sz="1300" b="1" i="0" u="none" strike="noStrike" dirty="0">
                        <a:solidFill>
                          <a:srgbClr val="000000"/>
                        </a:solidFill>
                        <a:effectLst/>
                        <a:latin typeface="Arial"/>
                      </a:endParaRP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21632">
                <a:tc>
                  <a:txBody>
                    <a:bodyPr/>
                    <a:lstStyle/>
                    <a:p>
                      <a:pPr algn="ctr" fontAlgn="b"/>
                      <a:r>
                        <a:rPr lang="es-PE" sz="1300" b="0" i="0" u="none" strike="noStrike" dirty="0">
                          <a:solidFill>
                            <a:srgbClr val="000000"/>
                          </a:solidFill>
                          <a:effectLst/>
                          <a:latin typeface="+mj-lt"/>
                        </a:rPr>
                        <a:t>A1</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16 591</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16 591</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714">
                <a:tc>
                  <a:txBody>
                    <a:bodyPr/>
                    <a:lstStyle/>
                    <a:p>
                      <a:pPr algn="ctr" fontAlgn="b"/>
                      <a:r>
                        <a:rPr lang="es-PE" sz="1300" b="0" i="0" u="none" strike="noStrike" dirty="0">
                          <a:solidFill>
                            <a:srgbClr val="000000"/>
                          </a:solidFill>
                          <a:effectLst/>
                          <a:latin typeface="+mj-lt"/>
                        </a:rPr>
                        <a:t>A2+B</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4 511</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4 510</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32">
                <a:tc>
                  <a:txBody>
                    <a:bodyPr/>
                    <a:lstStyle/>
                    <a:p>
                      <a:pPr algn="ctr" fontAlgn="b"/>
                      <a:r>
                        <a:rPr lang="es-PE" sz="1300" b="0" i="0" u="none" strike="noStrike">
                          <a:solidFill>
                            <a:srgbClr val="000000"/>
                          </a:solidFill>
                          <a:effectLst/>
                          <a:latin typeface="+mj-lt"/>
                        </a:rPr>
                        <a:t>C</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34 668</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a:solidFill>
                            <a:srgbClr val="000000"/>
                          </a:solidFill>
                          <a:effectLst/>
                          <a:latin typeface="+mj-lt"/>
                        </a:rPr>
                        <a:t>26 141</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32">
                <a:tc>
                  <a:txBody>
                    <a:bodyPr/>
                    <a:lstStyle/>
                    <a:p>
                      <a:pPr algn="ctr" fontAlgn="b"/>
                      <a:r>
                        <a:rPr lang="es-PE" sz="1300" b="0" i="0" u="none" strike="noStrike">
                          <a:solidFill>
                            <a:srgbClr val="000000"/>
                          </a:solidFill>
                          <a:effectLst/>
                          <a:latin typeface="+mj-lt"/>
                        </a:rPr>
                        <a:t>P</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171 637</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a:solidFill>
                            <a:srgbClr val="000000"/>
                          </a:solidFill>
                          <a:effectLst/>
                          <a:latin typeface="+mj-lt"/>
                        </a:rPr>
                        <a:t>36 423</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32">
                <a:tc>
                  <a:txBody>
                    <a:bodyPr/>
                    <a:lstStyle/>
                    <a:p>
                      <a:pPr algn="ctr" fontAlgn="b"/>
                      <a:r>
                        <a:rPr lang="es-PE" sz="1300" b="0" i="0" u="none" strike="noStrike">
                          <a:solidFill>
                            <a:srgbClr val="000000"/>
                          </a:solidFill>
                          <a:effectLst/>
                          <a:latin typeface="+mj-lt"/>
                        </a:rPr>
                        <a:t>GNV</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48 478</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a:solidFill>
                            <a:srgbClr val="000000"/>
                          </a:solidFill>
                          <a:effectLst/>
                          <a:latin typeface="+mj-lt"/>
                        </a:rPr>
                        <a:t>21 490</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32">
                <a:tc>
                  <a:txBody>
                    <a:bodyPr/>
                    <a:lstStyle/>
                    <a:p>
                      <a:pPr algn="ctr" fontAlgn="b"/>
                      <a:r>
                        <a:rPr lang="es-PE" sz="1300" b="0" i="0" u="none" strike="noStrike">
                          <a:solidFill>
                            <a:srgbClr val="000000"/>
                          </a:solidFill>
                          <a:effectLst/>
                          <a:latin typeface="+mj-lt"/>
                        </a:rPr>
                        <a:t>D</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18 666</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0</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32">
                <a:tc>
                  <a:txBody>
                    <a:bodyPr/>
                    <a:lstStyle/>
                    <a:p>
                      <a:pPr algn="ctr" fontAlgn="b"/>
                      <a:r>
                        <a:rPr lang="es-PE" sz="1300" b="0" i="0" u="none" strike="noStrike">
                          <a:solidFill>
                            <a:srgbClr val="000000"/>
                          </a:solidFill>
                          <a:effectLst/>
                          <a:latin typeface="+mj-lt"/>
                        </a:rPr>
                        <a:t>E</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163 421</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166 970</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32">
                <a:tc>
                  <a:txBody>
                    <a:bodyPr/>
                    <a:lstStyle/>
                    <a:p>
                      <a:pPr algn="ctr" fontAlgn="b"/>
                      <a:r>
                        <a:rPr lang="es-PE" sz="1300" b="0" i="0" u="none" strike="noStrike">
                          <a:solidFill>
                            <a:srgbClr val="000000"/>
                          </a:solidFill>
                          <a:effectLst/>
                          <a:latin typeface="+mj-lt"/>
                        </a:rPr>
                        <a:t>REF</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a:solidFill>
                            <a:srgbClr val="000000"/>
                          </a:solidFill>
                          <a:effectLst/>
                          <a:latin typeface="+mj-lt"/>
                        </a:rPr>
                        <a:t>284 229</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259 136</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32">
                <a:tc>
                  <a:txBody>
                    <a:bodyPr/>
                    <a:lstStyle/>
                    <a:p>
                      <a:pPr algn="ctr" fontAlgn="b"/>
                      <a:r>
                        <a:rPr lang="es-PE" sz="1300" b="0" i="0" u="none" strike="noStrike">
                          <a:solidFill>
                            <a:srgbClr val="000000"/>
                          </a:solidFill>
                          <a:effectLst/>
                          <a:latin typeface="+mj-lt"/>
                        </a:rPr>
                        <a:t>GE</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a:solidFill>
                            <a:srgbClr val="000000"/>
                          </a:solidFill>
                          <a:effectLst/>
                          <a:latin typeface="+mj-lt"/>
                        </a:rPr>
                        <a:t>598 972</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300" b="0" i="0" u="none" strike="noStrike" dirty="0">
                          <a:solidFill>
                            <a:srgbClr val="000000"/>
                          </a:solidFill>
                          <a:effectLst/>
                          <a:latin typeface="+mj-lt"/>
                        </a:rPr>
                        <a:t>596 237</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194">
                <a:tc>
                  <a:txBody>
                    <a:bodyPr/>
                    <a:lstStyle/>
                    <a:p>
                      <a:pPr algn="ctr" fontAlgn="b"/>
                      <a:r>
                        <a:rPr lang="es-PE" sz="1400" b="1" i="0" u="none" strike="noStrike" dirty="0">
                          <a:solidFill>
                            <a:srgbClr val="000000"/>
                          </a:solidFill>
                          <a:effectLst/>
                          <a:latin typeface="+mn-lt"/>
                        </a:rPr>
                        <a:t>Total</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rgbClr val="000000"/>
                          </a:solidFill>
                          <a:effectLst/>
                          <a:latin typeface="+mn-lt"/>
                        </a:rPr>
                        <a:t>1 341 172</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1" i="0" u="none" strike="noStrike" dirty="0">
                          <a:solidFill>
                            <a:srgbClr val="000000"/>
                          </a:solidFill>
                          <a:effectLst/>
                          <a:latin typeface="+mn-lt"/>
                        </a:rPr>
                        <a:t>1 127 497</a:t>
                      </a:r>
                    </a:p>
                  </a:txBody>
                  <a:tcPr marL="10683" marR="10683" marT="10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531738220"/>
              </p:ext>
            </p:extLst>
          </p:nvPr>
        </p:nvGraphicFramePr>
        <p:xfrm>
          <a:off x="3779912" y="4725144"/>
          <a:ext cx="2247900" cy="283845"/>
        </p:xfrm>
        <a:graphic>
          <a:graphicData uri="http://schemas.openxmlformats.org/drawingml/2006/table">
            <a:tbl>
              <a:tblPr/>
              <a:tblGrid>
                <a:gridCol w="1104900"/>
                <a:gridCol w="1143000"/>
              </a:tblGrid>
              <a:tr h="190500">
                <a:tc>
                  <a:txBody>
                    <a:bodyPr/>
                    <a:lstStyle/>
                    <a:p>
                      <a:pPr algn="ctr" fontAlgn="b"/>
                      <a:r>
                        <a:rPr lang="es-PE" sz="1400" b="1" i="0" u="none" strike="noStrike" dirty="0">
                          <a:solidFill>
                            <a:srgbClr val="000000"/>
                          </a:solidFill>
                          <a:effectLst/>
                          <a:latin typeface="Calibri"/>
                        </a:rPr>
                        <a:t>Incremento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0" i="0" u="none" strike="noStrike" dirty="0" smtClean="0">
                          <a:solidFill>
                            <a:srgbClr val="000000"/>
                          </a:solidFill>
                          <a:effectLst/>
                          <a:latin typeface="Calibri"/>
                        </a:rPr>
                        <a:t>19,0</a:t>
                      </a:r>
                      <a:r>
                        <a:rPr lang="es-PE" sz="1800" b="0"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4703904" y="5301208"/>
            <a:ext cx="4044559" cy="1077218"/>
          </a:xfrm>
          <a:prstGeom prst="rect">
            <a:avLst/>
          </a:prstGeom>
          <a:noFill/>
        </p:spPr>
        <p:txBody>
          <a:bodyPr wrap="square" rtlCol="0">
            <a:spAutoFit/>
          </a:bodyPr>
          <a:lstStyle/>
          <a:p>
            <a:r>
              <a:rPr lang="es-PE" sz="1600" dirty="0" smtClean="0"/>
              <a:t>Principalmente por incremento de las pesqueras de Paita (1,5 MMPCD), ampliación de Refinería (2,0 MMPCD) e Industrias (1,4 MMPCD)</a:t>
            </a:r>
            <a:endParaRPr lang="es-PE" sz="1600" dirty="0"/>
          </a:p>
        </p:txBody>
      </p:sp>
      <p:graphicFrame>
        <p:nvGraphicFramePr>
          <p:cNvPr id="10" name="2 Gráfico"/>
          <p:cNvGraphicFramePr>
            <a:graphicFrameLocks/>
          </p:cNvGraphicFramePr>
          <p:nvPr>
            <p:extLst>
              <p:ext uri="{D42A27DB-BD31-4B8C-83A1-F6EECF244321}">
                <p14:modId xmlns:p14="http://schemas.microsoft.com/office/powerpoint/2010/main" val="1543431158"/>
              </p:ext>
            </p:extLst>
          </p:nvPr>
        </p:nvGraphicFramePr>
        <p:xfrm>
          <a:off x="-180528" y="1690276"/>
          <a:ext cx="3952875" cy="3857624"/>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número de diapositiva 2"/>
          <p:cNvSpPr>
            <a:spLocks noGrp="1"/>
          </p:cNvSpPr>
          <p:nvPr>
            <p:ph type="sldNum" sz="quarter" idx="12"/>
          </p:nvPr>
        </p:nvSpPr>
        <p:spPr/>
        <p:txBody>
          <a:bodyPr/>
          <a:lstStyle/>
          <a:p>
            <a:pPr>
              <a:defRPr/>
            </a:pPr>
            <a:fld id="{18466620-94DA-4231-A454-CA48E26884D0}" type="slidenum">
              <a:rPr lang="es-ES" smtClean="0"/>
              <a:pPr>
                <a:defRPr/>
              </a:pPr>
              <a:t>10</a:t>
            </a:fld>
            <a:endParaRPr lang="es-ES"/>
          </a:p>
        </p:txBody>
      </p:sp>
    </p:spTree>
    <p:extLst>
      <p:ext uri="{BB962C8B-B14F-4D97-AF65-F5344CB8AC3E}">
        <p14:creationId xmlns:p14="http://schemas.microsoft.com/office/powerpoint/2010/main" val="1628443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a:graphicFrameLocks/>
          </p:cNvGraphicFramePr>
          <p:nvPr>
            <p:extLst>
              <p:ext uri="{D42A27DB-BD31-4B8C-83A1-F6EECF244321}">
                <p14:modId xmlns:p14="http://schemas.microsoft.com/office/powerpoint/2010/main" val="1452815985"/>
              </p:ext>
            </p:extLst>
          </p:nvPr>
        </p:nvGraphicFramePr>
        <p:xfrm>
          <a:off x="395536" y="1340768"/>
          <a:ext cx="828092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11</a:t>
            </a:fld>
            <a:endParaRPr lang="es-ES"/>
          </a:p>
        </p:txBody>
      </p:sp>
    </p:spTree>
    <p:extLst>
      <p:ext uri="{BB962C8B-B14F-4D97-AF65-F5344CB8AC3E}">
        <p14:creationId xmlns:p14="http://schemas.microsoft.com/office/powerpoint/2010/main" val="510163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2564903"/>
            <a:ext cx="6480720" cy="584775"/>
          </a:xfrm>
          <a:prstGeom prst="rect">
            <a:avLst/>
          </a:prstGeom>
          <a:noFill/>
        </p:spPr>
        <p:txBody>
          <a:bodyPr wrap="square" rtlCol="0">
            <a:spAutoFit/>
          </a:bodyPr>
          <a:lstStyle/>
          <a:p>
            <a:r>
              <a:rPr lang="es-PE" sz="3200" b="1" dirty="0" smtClean="0"/>
              <a:t>ESCENARIOS DE DEMANDA</a:t>
            </a:r>
            <a:endParaRPr lang="es-PE" sz="3200" b="1" dirty="0"/>
          </a:p>
        </p:txBody>
      </p:sp>
      <p:cxnSp>
        <p:nvCxnSpPr>
          <p:cNvPr id="3" name="2 Conector recto"/>
          <p:cNvCxnSpPr/>
          <p:nvPr/>
        </p:nvCxnSpPr>
        <p:spPr>
          <a:xfrm>
            <a:off x="971600" y="3103512"/>
            <a:ext cx="698477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7524328" y="3103512"/>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12</a:t>
            </a:fld>
            <a:endParaRPr lang="es-ES"/>
          </a:p>
        </p:txBody>
      </p:sp>
    </p:spTree>
    <p:extLst>
      <p:ext uri="{BB962C8B-B14F-4D97-AF65-F5344CB8AC3E}">
        <p14:creationId xmlns:p14="http://schemas.microsoft.com/office/powerpoint/2010/main" val="2468840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113348811"/>
              </p:ext>
            </p:extLst>
          </p:nvPr>
        </p:nvGraphicFramePr>
        <p:xfrm>
          <a:off x="611560" y="1052736"/>
          <a:ext cx="799288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779912" y="116632"/>
            <a:ext cx="4786783" cy="954107"/>
          </a:xfrm>
          <a:prstGeom prst="rect">
            <a:avLst/>
          </a:prstGeom>
          <a:solidFill>
            <a:schemeClr val="bg1"/>
          </a:solidFill>
        </p:spPr>
        <p:txBody>
          <a:bodyPr wrap="square" rtlCol="0">
            <a:spAutoFit/>
          </a:bodyPr>
          <a:lstStyle/>
          <a:p>
            <a:pPr algn="ctr"/>
            <a:r>
              <a:rPr lang="es-PE" sz="2800" b="1" dirty="0">
                <a:solidFill>
                  <a:srgbClr val="FF0000"/>
                </a:solidFill>
              </a:rPr>
              <a:t>D</a:t>
            </a:r>
            <a:r>
              <a:rPr lang="es-PE" sz="2800" b="1" dirty="0" smtClean="0">
                <a:solidFill>
                  <a:srgbClr val="FF0000"/>
                </a:solidFill>
              </a:rPr>
              <a:t>emandas </a:t>
            </a:r>
            <a:r>
              <a:rPr lang="es-PE" sz="2800" b="1" dirty="0">
                <a:solidFill>
                  <a:srgbClr val="FF0000"/>
                </a:solidFill>
              </a:rPr>
              <a:t>analizadas para definir los escenarios</a:t>
            </a:r>
            <a:endParaRPr lang="es-PE" sz="2800" dirty="0">
              <a:solidFill>
                <a:srgbClr val="FF0000"/>
              </a:solidFill>
            </a:endParaRPr>
          </a:p>
        </p:txBody>
      </p:sp>
      <p:sp>
        <p:nvSpPr>
          <p:cNvPr id="5" name="Marcador de número de diapositiva 4"/>
          <p:cNvSpPr>
            <a:spLocks noGrp="1"/>
          </p:cNvSpPr>
          <p:nvPr>
            <p:ph type="sldNum" sz="quarter" idx="12"/>
          </p:nvPr>
        </p:nvSpPr>
        <p:spPr/>
        <p:txBody>
          <a:bodyPr/>
          <a:lstStyle/>
          <a:p>
            <a:pPr>
              <a:defRPr/>
            </a:pPr>
            <a:fld id="{13AA389B-0E5D-486F-A6CD-9D1EC8AC9508}" type="slidenum">
              <a:rPr lang="es-ES" smtClean="0"/>
              <a:pPr>
                <a:defRPr/>
              </a:pPr>
              <a:t>13</a:t>
            </a:fld>
            <a:endParaRPr lang="es-ES"/>
          </a:p>
        </p:txBody>
      </p:sp>
    </p:spTree>
    <p:extLst>
      <p:ext uri="{BB962C8B-B14F-4D97-AF65-F5344CB8AC3E}">
        <p14:creationId xmlns:p14="http://schemas.microsoft.com/office/powerpoint/2010/main" val="415170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http://www.perutoptours.com/jpg/19pi/mapa_departamento_piura.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79358" y="1777298"/>
            <a:ext cx="3324677" cy="4045024"/>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425254" y="1736965"/>
            <a:ext cx="3960440" cy="424847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 name="2 Forma libre"/>
          <p:cNvSpPr/>
          <p:nvPr/>
        </p:nvSpPr>
        <p:spPr>
          <a:xfrm>
            <a:off x="872661" y="2818648"/>
            <a:ext cx="881062" cy="1190625"/>
          </a:xfrm>
          <a:custGeom>
            <a:avLst/>
            <a:gdLst>
              <a:gd name="connsiteX0" fmla="*/ 0 w 881062"/>
              <a:gd name="connsiteY0" fmla="*/ 0 h 1190625"/>
              <a:gd name="connsiteX1" fmla="*/ 0 w 881062"/>
              <a:gd name="connsiteY1" fmla="*/ 0 h 1190625"/>
              <a:gd name="connsiteX2" fmla="*/ 28575 w 881062"/>
              <a:gd name="connsiteY2" fmla="*/ 2382 h 1190625"/>
              <a:gd name="connsiteX3" fmla="*/ 45243 w 881062"/>
              <a:gd name="connsiteY3" fmla="*/ 14288 h 1190625"/>
              <a:gd name="connsiteX4" fmla="*/ 52387 w 881062"/>
              <a:gd name="connsiteY4" fmla="*/ 19050 h 1190625"/>
              <a:gd name="connsiteX5" fmla="*/ 66675 w 881062"/>
              <a:gd name="connsiteY5" fmla="*/ 28575 h 1190625"/>
              <a:gd name="connsiteX6" fmla="*/ 73818 w 881062"/>
              <a:gd name="connsiteY6" fmla="*/ 38100 h 1190625"/>
              <a:gd name="connsiteX7" fmla="*/ 80962 w 881062"/>
              <a:gd name="connsiteY7" fmla="*/ 40482 h 1190625"/>
              <a:gd name="connsiteX8" fmla="*/ 90487 w 881062"/>
              <a:gd name="connsiteY8" fmla="*/ 47625 h 1190625"/>
              <a:gd name="connsiteX9" fmla="*/ 97631 w 881062"/>
              <a:gd name="connsiteY9" fmla="*/ 52388 h 1190625"/>
              <a:gd name="connsiteX10" fmla="*/ 111918 w 881062"/>
              <a:gd name="connsiteY10" fmla="*/ 66675 h 1190625"/>
              <a:gd name="connsiteX11" fmla="*/ 126206 w 881062"/>
              <a:gd name="connsiteY11" fmla="*/ 80963 h 1190625"/>
              <a:gd name="connsiteX12" fmla="*/ 135731 w 881062"/>
              <a:gd name="connsiteY12" fmla="*/ 85725 h 1190625"/>
              <a:gd name="connsiteX13" fmla="*/ 147637 w 881062"/>
              <a:gd name="connsiteY13" fmla="*/ 100013 h 1190625"/>
              <a:gd name="connsiteX14" fmla="*/ 154781 w 881062"/>
              <a:gd name="connsiteY14" fmla="*/ 109538 h 1190625"/>
              <a:gd name="connsiteX15" fmla="*/ 161925 w 881062"/>
              <a:gd name="connsiteY15" fmla="*/ 126207 h 1190625"/>
              <a:gd name="connsiteX16" fmla="*/ 169068 w 881062"/>
              <a:gd name="connsiteY16" fmla="*/ 133350 h 1190625"/>
              <a:gd name="connsiteX17" fmla="*/ 173831 w 881062"/>
              <a:gd name="connsiteY17" fmla="*/ 140494 h 1190625"/>
              <a:gd name="connsiteX18" fmla="*/ 176212 w 881062"/>
              <a:gd name="connsiteY18" fmla="*/ 150019 h 1190625"/>
              <a:gd name="connsiteX19" fmla="*/ 192881 w 881062"/>
              <a:gd name="connsiteY19" fmla="*/ 169069 h 1190625"/>
              <a:gd name="connsiteX20" fmla="*/ 290512 w 881062"/>
              <a:gd name="connsiteY20" fmla="*/ 166688 h 1190625"/>
              <a:gd name="connsiteX21" fmla="*/ 304800 w 881062"/>
              <a:gd name="connsiteY21" fmla="*/ 164307 h 1190625"/>
              <a:gd name="connsiteX22" fmla="*/ 376237 w 881062"/>
              <a:gd name="connsiteY22" fmla="*/ 161925 h 1190625"/>
              <a:gd name="connsiteX23" fmla="*/ 390525 w 881062"/>
              <a:gd name="connsiteY23" fmla="*/ 159544 h 1190625"/>
              <a:gd name="connsiteX24" fmla="*/ 423862 w 881062"/>
              <a:gd name="connsiteY24" fmla="*/ 166688 h 1190625"/>
              <a:gd name="connsiteX25" fmla="*/ 445293 w 881062"/>
              <a:gd name="connsiteY25" fmla="*/ 169069 h 1190625"/>
              <a:gd name="connsiteX26" fmla="*/ 459581 w 881062"/>
              <a:gd name="connsiteY26" fmla="*/ 173832 h 1190625"/>
              <a:gd name="connsiteX27" fmla="*/ 466725 w 881062"/>
              <a:gd name="connsiteY27" fmla="*/ 176213 h 1190625"/>
              <a:gd name="connsiteX28" fmla="*/ 473868 w 881062"/>
              <a:gd name="connsiteY28" fmla="*/ 180975 h 1190625"/>
              <a:gd name="connsiteX29" fmla="*/ 483393 w 881062"/>
              <a:gd name="connsiteY29" fmla="*/ 185738 h 1190625"/>
              <a:gd name="connsiteX30" fmla="*/ 492918 w 881062"/>
              <a:gd name="connsiteY30" fmla="*/ 192882 h 1190625"/>
              <a:gd name="connsiteX31" fmla="*/ 500062 w 881062"/>
              <a:gd name="connsiteY31" fmla="*/ 197644 h 1190625"/>
              <a:gd name="connsiteX32" fmla="*/ 511968 w 881062"/>
              <a:gd name="connsiteY32" fmla="*/ 211932 h 1190625"/>
              <a:gd name="connsiteX33" fmla="*/ 519112 w 881062"/>
              <a:gd name="connsiteY33" fmla="*/ 216694 h 1190625"/>
              <a:gd name="connsiteX34" fmla="*/ 533400 w 881062"/>
              <a:gd name="connsiteY34" fmla="*/ 238125 h 1190625"/>
              <a:gd name="connsiteX35" fmla="*/ 550068 w 881062"/>
              <a:gd name="connsiteY35" fmla="*/ 250032 h 1190625"/>
              <a:gd name="connsiteX36" fmla="*/ 557212 w 881062"/>
              <a:gd name="connsiteY36" fmla="*/ 257175 h 1190625"/>
              <a:gd name="connsiteX37" fmla="*/ 564356 w 881062"/>
              <a:gd name="connsiteY37" fmla="*/ 261938 h 1190625"/>
              <a:gd name="connsiteX38" fmla="*/ 571500 w 881062"/>
              <a:gd name="connsiteY38" fmla="*/ 276225 h 1190625"/>
              <a:gd name="connsiteX39" fmla="*/ 585787 w 881062"/>
              <a:gd name="connsiteY39" fmla="*/ 285750 h 1190625"/>
              <a:gd name="connsiteX40" fmla="*/ 590550 w 881062"/>
              <a:gd name="connsiteY40" fmla="*/ 292894 h 1190625"/>
              <a:gd name="connsiteX41" fmla="*/ 611981 w 881062"/>
              <a:gd name="connsiteY41" fmla="*/ 304800 h 1190625"/>
              <a:gd name="connsiteX42" fmla="*/ 640556 w 881062"/>
              <a:gd name="connsiteY42" fmla="*/ 323850 h 1190625"/>
              <a:gd name="connsiteX43" fmla="*/ 647700 w 881062"/>
              <a:gd name="connsiteY43" fmla="*/ 326232 h 1190625"/>
              <a:gd name="connsiteX44" fmla="*/ 652462 w 881062"/>
              <a:gd name="connsiteY44" fmla="*/ 333375 h 1190625"/>
              <a:gd name="connsiteX45" fmla="*/ 666750 w 881062"/>
              <a:gd name="connsiteY45" fmla="*/ 338138 h 1190625"/>
              <a:gd name="connsiteX46" fmla="*/ 673893 w 881062"/>
              <a:gd name="connsiteY46" fmla="*/ 342900 h 1190625"/>
              <a:gd name="connsiteX47" fmla="*/ 688181 w 881062"/>
              <a:gd name="connsiteY47" fmla="*/ 354807 h 1190625"/>
              <a:gd name="connsiteX48" fmla="*/ 695325 w 881062"/>
              <a:gd name="connsiteY48" fmla="*/ 357188 h 1190625"/>
              <a:gd name="connsiteX49" fmla="*/ 707231 w 881062"/>
              <a:gd name="connsiteY49" fmla="*/ 366713 h 1190625"/>
              <a:gd name="connsiteX50" fmla="*/ 728662 w 881062"/>
              <a:gd name="connsiteY50" fmla="*/ 378619 h 1190625"/>
              <a:gd name="connsiteX51" fmla="*/ 742950 w 881062"/>
              <a:gd name="connsiteY51" fmla="*/ 390525 h 1190625"/>
              <a:gd name="connsiteX52" fmla="*/ 750093 w 881062"/>
              <a:gd name="connsiteY52" fmla="*/ 392907 h 1190625"/>
              <a:gd name="connsiteX53" fmla="*/ 757237 w 881062"/>
              <a:gd name="connsiteY53" fmla="*/ 397669 h 1190625"/>
              <a:gd name="connsiteX54" fmla="*/ 771525 w 881062"/>
              <a:gd name="connsiteY54" fmla="*/ 402432 h 1190625"/>
              <a:gd name="connsiteX55" fmla="*/ 785812 w 881062"/>
              <a:gd name="connsiteY55" fmla="*/ 411957 h 1190625"/>
              <a:gd name="connsiteX56" fmla="*/ 792956 w 881062"/>
              <a:gd name="connsiteY56" fmla="*/ 419100 h 1190625"/>
              <a:gd name="connsiteX57" fmla="*/ 807243 w 881062"/>
              <a:gd name="connsiteY57" fmla="*/ 428625 h 1190625"/>
              <a:gd name="connsiteX58" fmla="*/ 833437 w 881062"/>
              <a:gd name="connsiteY58" fmla="*/ 438150 h 1190625"/>
              <a:gd name="connsiteX59" fmla="*/ 842962 w 881062"/>
              <a:gd name="connsiteY59" fmla="*/ 450057 h 1190625"/>
              <a:gd name="connsiteX60" fmla="*/ 859631 w 881062"/>
              <a:gd name="connsiteY60" fmla="*/ 471488 h 1190625"/>
              <a:gd name="connsiteX61" fmla="*/ 864393 w 881062"/>
              <a:gd name="connsiteY61" fmla="*/ 478632 h 1190625"/>
              <a:gd name="connsiteX62" fmla="*/ 869156 w 881062"/>
              <a:gd name="connsiteY62" fmla="*/ 492919 h 1190625"/>
              <a:gd name="connsiteX63" fmla="*/ 871537 w 881062"/>
              <a:gd name="connsiteY63" fmla="*/ 511969 h 1190625"/>
              <a:gd name="connsiteX64" fmla="*/ 876300 w 881062"/>
              <a:gd name="connsiteY64" fmla="*/ 531019 h 1190625"/>
              <a:gd name="connsiteX65" fmla="*/ 878681 w 881062"/>
              <a:gd name="connsiteY65" fmla="*/ 571500 h 1190625"/>
              <a:gd name="connsiteX66" fmla="*/ 881062 w 881062"/>
              <a:gd name="connsiteY66" fmla="*/ 585788 h 1190625"/>
              <a:gd name="connsiteX67" fmla="*/ 878681 w 881062"/>
              <a:gd name="connsiteY67" fmla="*/ 623888 h 1190625"/>
              <a:gd name="connsiteX68" fmla="*/ 876300 w 881062"/>
              <a:gd name="connsiteY68" fmla="*/ 631032 h 1190625"/>
              <a:gd name="connsiteX69" fmla="*/ 873918 w 881062"/>
              <a:gd name="connsiteY69" fmla="*/ 640557 h 1190625"/>
              <a:gd name="connsiteX70" fmla="*/ 869156 w 881062"/>
              <a:gd name="connsiteY70" fmla="*/ 664369 h 1190625"/>
              <a:gd name="connsiteX71" fmla="*/ 866775 w 881062"/>
              <a:gd name="connsiteY71" fmla="*/ 688182 h 1190625"/>
              <a:gd name="connsiteX72" fmla="*/ 862012 w 881062"/>
              <a:gd name="connsiteY72" fmla="*/ 704850 h 1190625"/>
              <a:gd name="connsiteX73" fmla="*/ 857250 w 881062"/>
              <a:gd name="connsiteY73" fmla="*/ 757238 h 1190625"/>
              <a:gd name="connsiteX74" fmla="*/ 847725 w 881062"/>
              <a:gd name="connsiteY74" fmla="*/ 778669 h 1190625"/>
              <a:gd name="connsiteX75" fmla="*/ 845343 w 881062"/>
              <a:gd name="connsiteY75" fmla="*/ 785813 h 1190625"/>
              <a:gd name="connsiteX76" fmla="*/ 833437 w 881062"/>
              <a:gd name="connsiteY76" fmla="*/ 800100 h 1190625"/>
              <a:gd name="connsiteX77" fmla="*/ 823912 w 881062"/>
              <a:gd name="connsiteY77" fmla="*/ 821532 h 1190625"/>
              <a:gd name="connsiteX78" fmla="*/ 819150 w 881062"/>
              <a:gd name="connsiteY78" fmla="*/ 835819 h 1190625"/>
              <a:gd name="connsiteX79" fmla="*/ 814387 w 881062"/>
              <a:gd name="connsiteY79" fmla="*/ 859632 h 1190625"/>
              <a:gd name="connsiteX80" fmla="*/ 809625 w 881062"/>
              <a:gd name="connsiteY80" fmla="*/ 873919 h 1190625"/>
              <a:gd name="connsiteX81" fmla="*/ 807243 w 881062"/>
              <a:gd name="connsiteY81" fmla="*/ 892969 h 1190625"/>
              <a:gd name="connsiteX82" fmla="*/ 804862 w 881062"/>
              <a:gd name="connsiteY82" fmla="*/ 900113 h 1190625"/>
              <a:gd name="connsiteX83" fmla="*/ 807243 w 881062"/>
              <a:gd name="connsiteY83" fmla="*/ 916782 h 1190625"/>
              <a:gd name="connsiteX84" fmla="*/ 809625 w 881062"/>
              <a:gd name="connsiteY84" fmla="*/ 928688 h 1190625"/>
              <a:gd name="connsiteX85" fmla="*/ 814387 w 881062"/>
              <a:gd name="connsiteY85" fmla="*/ 942975 h 1190625"/>
              <a:gd name="connsiteX86" fmla="*/ 816768 w 881062"/>
              <a:gd name="connsiteY86" fmla="*/ 962025 h 1190625"/>
              <a:gd name="connsiteX87" fmla="*/ 821531 w 881062"/>
              <a:gd name="connsiteY87" fmla="*/ 983457 h 1190625"/>
              <a:gd name="connsiteX88" fmla="*/ 823912 w 881062"/>
              <a:gd name="connsiteY88" fmla="*/ 1009650 h 1190625"/>
              <a:gd name="connsiteX89" fmla="*/ 833437 w 881062"/>
              <a:gd name="connsiteY89" fmla="*/ 1023938 h 1190625"/>
              <a:gd name="connsiteX90" fmla="*/ 838200 w 881062"/>
              <a:gd name="connsiteY90" fmla="*/ 1045369 h 1190625"/>
              <a:gd name="connsiteX91" fmla="*/ 840581 w 881062"/>
              <a:gd name="connsiteY91" fmla="*/ 1052513 h 1190625"/>
              <a:gd name="connsiteX92" fmla="*/ 842962 w 881062"/>
              <a:gd name="connsiteY92" fmla="*/ 1064419 h 1190625"/>
              <a:gd name="connsiteX93" fmla="*/ 845343 w 881062"/>
              <a:gd name="connsiteY93" fmla="*/ 1088232 h 1190625"/>
              <a:gd name="connsiteX94" fmla="*/ 850106 w 881062"/>
              <a:gd name="connsiteY94" fmla="*/ 1107282 h 1190625"/>
              <a:gd name="connsiteX95" fmla="*/ 857250 w 881062"/>
              <a:gd name="connsiteY95" fmla="*/ 1143000 h 1190625"/>
              <a:gd name="connsiteX96" fmla="*/ 859631 w 881062"/>
              <a:gd name="connsiteY96" fmla="*/ 1183482 h 1190625"/>
              <a:gd name="connsiteX97" fmla="*/ 862012 w 881062"/>
              <a:gd name="connsiteY97" fmla="*/ 1190625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81062" h="1190625">
                <a:moveTo>
                  <a:pt x="0" y="0"/>
                </a:moveTo>
                <a:lnTo>
                  <a:pt x="0" y="0"/>
                </a:lnTo>
                <a:cubicBezTo>
                  <a:pt x="9525" y="794"/>
                  <a:pt x="19181" y="621"/>
                  <a:pt x="28575" y="2382"/>
                </a:cubicBezTo>
                <a:cubicBezTo>
                  <a:pt x="37675" y="4088"/>
                  <a:pt x="38851" y="8961"/>
                  <a:pt x="45243" y="14288"/>
                </a:cubicBezTo>
                <a:cubicBezTo>
                  <a:pt x="47442" y="16120"/>
                  <a:pt x="50188" y="17218"/>
                  <a:pt x="52387" y="19050"/>
                </a:cubicBezTo>
                <a:cubicBezTo>
                  <a:pt x="64280" y="28960"/>
                  <a:pt x="54120" y="24390"/>
                  <a:pt x="66675" y="28575"/>
                </a:cubicBezTo>
                <a:cubicBezTo>
                  <a:pt x="69056" y="31750"/>
                  <a:pt x="70769" y="35559"/>
                  <a:pt x="73818" y="38100"/>
                </a:cubicBezTo>
                <a:cubicBezTo>
                  <a:pt x="75746" y="39707"/>
                  <a:pt x="78783" y="39237"/>
                  <a:pt x="80962" y="40482"/>
                </a:cubicBezTo>
                <a:cubicBezTo>
                  <a:pt x="84408" y="42451"/>
                  <a:pt x="87258" y="45318"/>
                  <a:pt x="90487" y="47625"/>
                </a:cubicBezTo>
                <a:cubicBezTo>
                  <a:pt x="92816" y="49289"/>
                  <a:pt x="95492" y="50487"/>
                  <a:pt x="97631" y="52388"/>
                </a:cubicBezTo>
                <a:cubicBezTo>
                  <a:pt x="102665" y="56862"/>
                  <a:pt x="107156" y="61913"/>
                  <a:pt x="111918" y="66675"/>
                </a:cubicBezTo>
                <a:lnTo>
                  <a:pt x="126206" y="80963"/>
                </a:lnTo>
                <a:cubicBezTo>
                  <a:pt x="128716" y="83473"/>
                  <a:pt x="132556" y="84138"/>
                  <a:pt x="135731" y="85725"/>
                </a:cubicBezTo>
                <a:cubicBezTo>
                  <a:pt x="146253" y="101510"/>
                  <a:pt x="133889" y="83974"/>
                  <a:pt x="147637" y="100013"/>
                </a:cubicBezTo>
                <a:cubicBezTo>
                  <a:pt x="150220" y="103026"/>
                  <a:pt x="152400" y="106363"/>
                  <a:pt x="154781" y="109538"/>
                </a:cubicBezTo>
                <a:cubicBezTo>
                  <a:pt x="156725" y="115370"/>
                  <a:pt x="158245" y="121055"/>
                  <a:pt x="161925" y="126207"/>
                </a:cubicBezTo>
                <a:cubicBezTo>
                  <a:pt x="163882" y="128947"/>
                  <a:pt x="166912" y="130763"/>
                  <a:pt x="169068" y="133350"/>
                </a:cubicBezTo>
                <a:cubicBezTo>
                  <a:pt x="170900" y="135549"/>
                  <a:pt x="172243" y="138113"/>
                  <a:pt x="173831" y="140494"/>
                </a:cubicBezTo>
                <a:cubicBezTo>
                  <a:pt x="174625" y="143669"/>
                  <a:pt x="174748" y="147092"/>
                  <a:pt x="176212" y="150019"/>
                </a:cubicBezTo>
                <a:cubicBezTo>
                  <a:pt x="183158" y="163911"/>
                  <a:pt x="183058" y="162521"/>
                  <a:pt x="192881" y="169069"/>
                </a:cubicBezTo>
                <a:lnTo>
                  <a:pt x="290512" y="166688"/>
                </a:lnTo>
                <a:cubicBezTo>
                  <a:pt x="295336" y="166483"/>
                  <a:pt x="299979" y="164575"/>
                  <a:pt x="304800" y="164307"/>
                </a:cubicBezTo>
                <a:cubicBezTo>
                  <a:pt x="328589" y="162985"/>
                  <a:pt x="352425" y="162719"/>
                  <a:pt x="376237" y="161925"/>
                </a:cubicBezTo>
                <a:cubicBezTo>
                  <a:pt x="381000" y="161131"/>
                  <a:pt x="385697" y="159544"/>
                  <a:pt x="390525" y="159544"/>
                </a:cubicBezTo>
                <a:cubicBezTo>
                  <a:pt x="405547" y="159544"/>
                  <a:pt x="410572" y="162257"/>
                  <a:pt x="423862" y="166688"/>
                </a:cubicBezTo>
                <a:cubicBezTo>
                  <a:pt x="430681" y="168961"/>
                  <a:pt x="438149" y="168275"/>
                  <a:pt x="445293" y="169069"/>
                </a:cubicBezTo>
                <a:lnTo>
                  <a:pt x="459581" y="173832"/>
                </a:lnTo>
                <a:lnTo>
                  <a:pt x="466725" y="176213"/>
                </a:lnTo>
                <a:cubicBezTo>
                  <a:pt x="469106" y="177800"/>
                  <a:pt x="471383" y="179555"/>
                  <a:pt x="473868" y="180975"/>
                </a:cubicBezTo>
                <a:cubicBezTo>
                  <a:pt x="476950" y="182736"/>
                  <a:pt x="480383" y="183857"/>
                  <a:pt x="483393" y="185738"/>
                </a:cubicBezTo>
                <a:cubicBezTo>
                  <a:pt x="486758" y="187842"/>
                  <a:pt x="489688" y="190575"/>
                  <a:pt x="492918" y="192882"/>
                </a:cubicBezTo>
                <a:cubicBezTo>
                  <a:pt x="495247" y="194545"/>
                  <a:pt x="497863" y="195812"/>
                  <a:pt x="500062" y="197644"/>
                </a:cubicBezTo>
                <a:cubicBezTo>
                  <a:pt x="523470" y="217150"/>
                  <a:pt x="493236" y="193200"/>
                  <a:pt x="511968" y="211932"/>
                </a:cubicBezTo>
                <a:cubicBezTo>
                  <a:pt x="513992" y="213956"/>
                  <a:pt x="516731" y="215107"/>
                  <a:pt x="519112" y="216694"/>
                </a:cubicBezTo>
                <a:lnTo>
                  <a:pt x="533400" y="238125"/>
                </a:lnTo>
                <a:cubicBezTo>
                  <a:pt x="540157" y="248258"/>
                  <a:pt x="540584" y="243258"/>
                  <a:pt x="550068" y="250032"/>
                </a:cubicBezTo>
                <a:cubicBezTo>
                  <a:pt x="552808" y="251989"/>
                  <a:pt x="554625" y="255019"/>
                  <a:pt x="557212" y="257175"/>
                </a:cubicBezTo>
                <a:cubicBezTo>
                  <a:pt x="559411" y="259007"/>
                  <a:pt x="561975" y="260350"/>
                  <a:pt x="564356" y="261938"/>
                </a:cubicBezTo>
                <a:cubicBezTo>
                  <a:pt x="566055" y="267036"/>
                  <a:pt x="567154" y="272422"/>
                  <a:pt x="571500" y="276225"/>
                </a:cubicBezTo>
                <a:cubicBezTo>
                  <a:pt x="575808" y="279994"/>
                  <a:pt x="585787" y="285750"/>
                  <a:pt x="585787" y="285750"/>
                </a:cubicBezTo>
                <a:cubicBezTo>
                  <a:pt x="587375" y="288131"/>
                  <a:pt x="588396" y="291009"/>
                  <a:pt x="590550" y="292894"/>
                </a:cubicBezTo>
                <a:cubicBezTo>
                  <a:pt x="600628" y="301713"/>
                  <a:pt x="602169" y="301530"/>
                  <a:pt x="611981" y="304800"/>
                </a:cubicBezTo>
                <a:lnTo>
                  <a:pt x="640556" y="323850"/>
                </a:lnTo>
                <a:cubicBezTo>
                  <a:pt x="642645" y="325242"/>
                  <a:pt x="645319" y="325438"/>
                  <a:pt x="647700" y="326232"/>
                </a:cubicBezTo>
                <a:cubicBezTo>
                  <a:pt x="649287" y="328613"/>
                  <a:pt x="650035" y="331858"/>
                  <a:pt x="652462" y="333375"/>
                </a:cubicBezTo>
                <a:cubicBezTo>
                  <a:pt x="656719" y="336036"/>
                  <a:pt x="666750" y="338138"/>
                  <a:pt x="666750" y="338138"/>
                </a:cubicBezTo>
                <a:cubicBezTo>
                  <a:pt x="669131" y="339725"/>
                  <a:pt x="671695" y="341068"/>
                  <a:pt x="673893" y="342900"/>
                </a:cubicBezTo>
                <a:cubicBezTo>
                  <a:pt x="681791" y="349482"/>
                  <a:pt x="679314" y="350373"/>
                  <a:pt x="688181" y="354807"/>
                </a:cubicBezTo>
                <a:cubicBezTo>
                  <a:pt x="690426" y="355930"/>
                  <a:pt x="692944" y="356394"/>
                  <a:pt x="695325" y="357188"/>
                </a:cubicBezTo>
                <a:cubicBezTo>
                  <a:pt x="704124" y="370388"/>
                  <a:pt x="695052" y="359947"/>
                  <a:pt x="707231" y="366713"/>
                </a:cubicBezTo>
                <a:cubicBezTo>
                  <a:pt x="731795" y="380359"/>
                  <a:pt x="712497" y="373231"/>
                  <a:pt x="728662" y="378619"/>
                </a:cubicBezTo>
                <a:cubicBezTo>
                  <a:pt x="733931" y="383888"/>
                  <a:pt x="736317" y="387208"/>
                  <a:pt x="742950" y="390525"/>
                </a:cubicBezTo>
                <a:cubicBezTo>
                  <a:pt x="745195" y="391648"/>
                  <a:pt x="747848" y="391784"/>
                  <a:pt x="750093" y="392907"/>
                </a:cubicBezTo>
                <a:cubicBezTo>
                  <a:pt x="752653" y="394187"/>
                  <a:pt x="754622" y="396507"/>
                  <a:pt x="757237" y="397669"/>
                </a:cubicBezTo>
                <a:cubicBezTo>
                  <a:pt x="761825" y="399708"/>
                  <a:pt x="767348" y="399647"/>
                  <a:pt x="771525" y="402432"/>
                </a:cubicBezTo>
                <a:cubicBezTo>
                  <a:pt x="776287" y="405607"/>
                  <a:pt x="781764" y="407910"/>
                  <a:pt x="785812" y="411957"/>
                </a:cubicBezTo>
                <a:cubicBezTo>
                  <a:pt x="788193" y="414338"/>
                  <a:pt x="790298" y="417033"/>
                  <a:pt x="792956" y="419100"/>
                </a:cubicBezTo>
                <a:cubicBezTo>
                  <a:pt x="797474" y="422614"/>
                  <a:pt x="802481" y="425450"/>
                  <a:pt x="807243" y="428625"/>
                </a:cubicBezTo>
                <a:cubicBezTo>
                  <a:pt x="815144" y="433892"/>
                  <a:pt x="824414" y="435895"/>
                  <a:pt x="833437" y="438150"/>
                </a:cubicBezTo>
                <a:cubicBezTo>
                  <a:pt x="846638" y="446951"/>
                  <a:pt x="836196" y="437877"/>
                  <a:pt x="842962" y="450057"/>
                </a:cubicBezTo>
                <a:cubicBezTo>
                  <a:pt x="855000" y="471725"/>
                  <a:pt x="848061" y="457603"/>
                  <a:pt x="859631" y="471488"/>
                </a:cubicBezTo>
                <a:cubicBezTo>
                  <a:pt x="861463" y="473687"/>
                  <a:pt x="863231" y="476017"/>
                  <a:pt x="864393" y="478632"/>
                </a:cubicBezTo>
                <a:cubicBezTo>
                  <a:pt x="866432" y="483219"/>
                  <a:pt x="869156" y="492919"/>
                  <a:pt x="869156" y="492919"/>
                </a:cubicBezTo>
                <a:cubicBezTo>
                  <a:pt x="869950" y="499269"/>
                  <a:pt x="870358" y="505679"/>
                  <a:pt x="871537" y="511969"/>
                </a:cubicBezTo>
                <a:cubicBezTo>
                  <a:pt x="872743" y="518402"/>
                  <a:pt x="876300" y="531019"/>
                  <a:pt x="876300" y="531019"/>
                </a:cubicBezTo>
                <a:cubicBezTo>
                  <a:pt x="877094" y="544513"/>
                  <a:pt x="877510" y="558034"/>
                  <a:pt x="878681" y="571500"/>
                </a:cubicBezTo>
                <a:cubicBezTo>
                  <a:pt x="879099" y="576310"/>
                  <a:pt x="881062" y="580960"/>
                  <a:pt x="881062" y="585788"/>
                </a:cubicBezTo>
                <a:cubicBezTo>
                  <a:pt x="881062" y="598513"/>
                  <a:pt x="880013" y="611233"/>
                  <a:pt x="878681" y="623888"/>
                </a:cubicBezTo>
                <a:cubicBezTo>
                  <a:pt x="878418" y="626384"/>
                  <a:pt x="876990" y="628618"/>
                  <a:pt x="876300" y="631032"/>
                </a:cubicBezTo>
                <a:cubicBezTo>
                  <a:pt x="875401" y="634179"/>
                  <a:pt x="874504" y="637337"/>
                  <a:pt x="873918" y="640557"/>
                </a:cubicBezTo>
                <a:cubicBezTo>
                  <a:pt x="869538" y="664641"/>
                  <a:pt x="874047" y="649695"/>
                  <a:pt x="869156" y="664369"/>
                </a:cubicBezTo>
                <a:cubicBezTo>
                  <a:pt x="868362" y="672307"/>
                  <a:pt x="868161" y="680326"/>
                  <a:pt x="866775" y="688182"/>
                </a:cubicBezTo>
                <a:cubicBezTo>
                  <a:pt x="865771" y="693872"/>
                  <a:pt x="862802" y="699126"/>
                  <a:pt x="862012" y="704850"/>
                </a:cubicBezTo>
                <a:cubicBezTo>
                  <a:pt x="859616" y="722220"/>
                  <a:pt x="862796" y="740603"/>
                  <a:pt x="857250" y="757238"/>
                </a:cubicBezTo>
                <a:cubicBezTo>
                  <a:pt x="844963" y="794093"/>
                  <a:pt x="859044" y="756030"/>
                  <a:pt x="847725" y="778669"/>
                </a:cubicBezTo>
                <a:cubicBezTo>
                  <a:pt x="846602" y="780914"/>
                  <a:pt x="846466" y="783568"/>
                  <a:pt x="845343" y="785813"/>
                </a:cubicBezTo>
                <a:cubicBezTo>
                  <a:pt x="842026" y="792446"/>
                  <a:pt x="838706" y="794831"/>
                  <a:pt x="833437" y="800100"/>
                </a:cubicBezTo>
                <a:cubicBezTo>
                  <a:pt x="827770" y="817103"/>
                  <a:pt x="831460" y="810211"/>
                  <a:pt x="823912" y="821532"/>
                </a:cubicBezTo>
                <a:cubicBezTo>
                  <a:pt x="822325" y="826294"/>
                  <a:pt x="820368" y="830949"/>
                  <a:pt x="819150" y="835819"/>
                </a:cubicBezTo>
                <a:cubicBezTo>
                  <a:pt x="812715" y="861557"/>
                  <a:pt x="820321" y="839850"/>
                  <a:pt x="814387" y="859632"/>
                </a:cubicBezTo>
                <a:cubicBezTo>
                  <a:pt x="812945" y="864440"/>
                  <a:pt x="809625" y="873919"/>
                  <a:pt x="809625" y="873919"/>
                </a:cubicBezTo>
                <a:cubicBezTo>
                  <a:pt x="808831" y="880269"/>
                  <a:pt x="808388" y="886673"/>
                  <a:pt x="807243" y="892969"/>
                </a:cubicBezTo>
                <a:cubicBezTo>
                  <a:pt x="806794" y="895439"/>
                  <a:pt x="804862" y="897603"/>
                  <a:pt x="804862" y="900113"/>
                </a:cubicBezTo>
                <a:cubicBezTo>
                  <a:pt x="804862" y="905726"/>
                  <a:pt x="806320" y="911246"/>
                  <a:pt x="807243" y="916782"/>
                </a:cubicBezTo>
                <a:cubicBezTo>
                  <a:pt x="807908" y="920774"/>
                  <a:pt x="808560" y="924783"/>
                  <a:pt x="809625" y="928688"/>
                </a:cubicBezTo>
                <a:cubicBezTo>
                  <a:pt x="810946" y="933531"/>
                  <a:pt x="814387" y="942975"/>
                  <a:pt x="814387" y="942975"/>
                </a:cubicBezTo>
                <a:cubicBezTo>
                  <a:pt x="815181" y="949325"/>
                  <a:pt x="815795" y="955700"/>
                  <a:pt x="816768" y="962025"/>
                </a:cubicBezTo>
                <a:cubicBezTo>
                  <a:pt x="817976" y="969876"/>
                  <a:pt x="819637" y="975879"/>
                  <a:pt x="821531" y="983457"/>
                </a:cubicBezTo>
                <a:cubicBezTo>
                  <a:pt x="822325" y="992188"/>
                  <a:pt x="821438" y="1001239"/>
                  <a:pt x="823912" y="1009650"/>
                </a:cubicBezTo>
                <a:cubicBezTo>
                  <a:pt x="825527" y="1015141"/>
                  <a:pt x="830262" y="1019175"/>
                  <a:pt x="833437" y="1023938"/>
                </a:cubicBezTo>
                <a:cubicBezTo>
                  <a:pt x="836116" y="1027956"/>
                  <a:pt x="837769" y="1043428"/>
                  <a:pt x="838200" y="1045369"/>
                </a:cubicBezTo>
                <a:cubicBezTo>
                  <a:pt x="838745" y="1047819"/>
                  <a:pt x="839972" y="1050078"/>
                  <a:pt x="840581" y="1052513"/>
                </a:cubicBezTo>
                <a:cubicBezTo>
                  <a:pt x="841563" y="1056439"/>
                  <a:pt x="842168" y="1060450"/>
                  <a:pt x="842962" y="1064419"/>
                </a:cubicBezTo>
                <a:cubicBezTo>
                  <a:pt x="843756" y="1072357"/>
                  <a:pt x="844289" y="1080325"/>
                  <a:pt x="845343" y="1088232"/>
                </a:cubicBezTo>
                <a:cubicBezTo>
                  <a:pt x="847158" y="1101841"/>
                  <a:pt x="847102" y="1096768"/>
                  <a:pt x="850106" y="1107282"/>
                </a:cubicBezTo>
                <a:cubicBezTo>
                  <a:pt x="853196" y="1118098"/>
                  <a:pt x="855814" y="1133430"/>
                  <a:pt x="857250" y="1143000"/>
                </a:cubicBezTo>
                <a:cubicBezTo>
                  <a:pt x="860332" y="1163547"/>
                  <a:pt x="859631" y="1163601"/>
                  <a:pt x="859631" y="1183482"/>
                </a:cubicBezTo>
                <a:lnTo>
                  <a:pt x="862012" y="1190625"/>
                </a:lnTo>
              </a:path>
            </a:pathLst>
          </a:custGeom>
          <a:noFill/>
          <a:ln w="603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Forma libre"/>
          <p:cNvSpPr/>
          <p:nvPr/>
        </p:nvSpPr>
        <p:spPr>
          <a:xfrm>
            <a:off x="1313192" y="4014036"/>
            <a:ext cx="431006" cy="942975"/>
          </a:xfrm>
          <a:custGeom>
            <a:avLst/>
            <a:gdLst>
              <a:gd name="connsiteX0" fmla="*/ 426244 w 431006"/>
              <a:gd name="connsiteY0" fmla="*/ 0 h 942975"/>
              <a:gd name="connsiteX1" fmla="*/ 426244 w 431006"/>
              <a:gd name="connsiteY1" fmla="*/ 0 h 942975"/>
              <a:gd name="connsiteX2" fmla="*/ 428625 w 431006"/>
              <a:gd name="connsiteY2" fmla="*/ 54769 h 942975"/>
              <a:gd name="connsiteX3" fmla="*/ 431006 w 431006"/>
              <a:gd name="connsiteY3" fmla="*/ 85725 h 942975"/>
              <a:gd name="connsiteX4" fmla="*/ 426244 w 431006"/>
              <a:gd name="connsiteY4" fmla="*/ 107156 h 942975"/>
              <a:gd name="connsiteX5" fmla="*/ 421481 w 431006"/>
              <a:gd name="connsiteY5" fmla="*/ 121444 h 942975"/>
              <a:gd name="connsiteX6" fmla="*/ 419100 w 431006"/>
              <a:gd name="connsiteY6" fmla="*/ 128587 h 942975"/>
              <a:gd name="connsiteX7" fmla="*/ 411956 w 431006"/>
              <a:gd name="connsiteY7" fmla="*/ 164306 h 942975"/>
              <a:gd name="connsiteX8" fmla="*/ 409575 w 431006"/>
              <a:gd name="connsiteY8" fmla="*/ 176212 h 942975"/>
              <a:gd name="connsiteX9" fmla="*/ 404812 w 431006"/>
              <a:gd name="connsiteY9" fmla="*/ 190500 h 942975"/>
              <a:gd name="connsiteX10" fmla="*/ 402431 w 431006"/>
              <a:gd name="connsiteY10" fmla="*/ 200025 h 942975"/>
              <a:gd name="connsiteX11" fmla="*/ 397669 w 431006"/>
              <a:gd name="connsiteY11" fmla="*/ 207169 h 942975"/>
              <a:gd name="connsiteX12" fmla="*/ 395287 w 431006"/>
              <a:gd name="connsiteY12" fmla="*/ 214312 h 942975"/>
              <a:gd name="connsiteX13" fmla="*/ 385762 w 431006"/>
              <a:gd name="connsiteY13" fmla="*/ 228600 h 942975"/>
              <a:gd name="connsiteX14" fmla="*/ 381000 w 431006"/>
              <a:gd name="connsiteY14" fmla="*/ 235744 h 942975"/>
              <a:gd name="connsiteX15" fmla="*/ 378619 w 431006"/>
              <a:gd name="connsiteY15" fmla="*/ 242887 h 942975"/>
              <a:gd name="connsiteX16" fmla="*/ 369094 w 431006"/>
              <a:gd name="connsiteY16" fmla="*/ 257175 h 942975"/>
              <a:gd name="connsiteX17" fmla="*/ 364331 w 431006"/>
              <a:gd name="connsiteY17" fmla="*/ 264319 h 942975"/>
              <a:gd name="connsiteX18" fmla="*/ 357187 w 431006"/>
              <a:gd name="connsiteY18" fmla="*/ 280987 h 942975"/>
              <a:gd name="connsiteX19" fmla="*/ 347662 w 431006"/>
              <a:gd name="connsiteY19" fmla="*/ 302419 h 942975"/>
              <a:gd name="connsiteX20" fmla="*/ 340519 w 431006"/>
              <a:gd name="connsiteY20" fmla="*/ 319087 h 942975"/>
              <a:gd name="connsiteX21" fmla="*/ 333375 w 431006"/>
              <a:gd name="connsiteY21" fmla="*/ 333375 h 942975"/>
              <a:gd name="connsiteX22" fmla="*/ 330994 w 431006"/>
              <a:gd name="connsiteY22" fmla="*/ 342900 h 942975"/>
              <a:gd name="connsiteX23" fmla="*/ 326231 w 431006"/>
              <a:gd name="connsiteY23" fmla="*/ 357187 h 942975"/>
              <a:gd name="connsiteX24" fmla="*/ 323850 w 431006"/>
              <a:gd name="connsiteY24" fmla="*/ 369094 h 942975"/>
              <a:gd name="connsiteX25" fmla="*/ 319087 w 431006"/>
              <a:gd name="connsiteY25" fmla="*/ 383381 h 942975"/>
              <a:gd name="connsiteX26" fmla="*/ 311944 w 431006"/>
              <a:gd name="connsiteY26" fmla="*/ 407194 h 942975"/>
              <a:gd name="connsiteX27" fmla="*/ 307181 w 431006"/>
              <a:gd name="connsiteY27" fmla="*/ 416719 h 942975"/>
              <a:gd name="connsiteX28" fmla="*/ 300037 w 431006"/>
              <a:gd name="connsiteY28" fmla="*/ 440531 h 942975"/>
              <a:gd name="connsiteX29" fmla="*/ 297656 w 431006"/>
              <a:gd name="connsiteY29" fmla="*/ 447675 h 942975"/>
              <a:gd name="connsiteX30" fmla="*/ 288131 w 431006"/>
              <a:gd name="connsiteY30" fmla="*/ 464344 h 942975"/>
              <a:gd name="connsiteX31" fmla="*/ 283369 w 431006"/>
              <a:gd name="connsiteY31" fmla="*/ 478631 h 942975"/>
              <a:gd name="connsiteX32" fmla="*/ 280987 w 431006"/>
              <a:gd name="connsiteY32" fmla="*/ 485775 h 942975"/>
              <a:gd name="connsiteX33" fmla="*/ 278606 w 431006"/>
              <a:gd name="connsiteY33" fmla="*/ 492919 h 942975"/>
              <a:gd name="connsiteX34" fmla="*/ 276225 w 431006"/>
              <a:gd name="connsiteY34" fmla="*/ 500062 h 942975"/>
              <a:gd name="connsiteX35" fmla="*/ 273844 w 431006"/>
              <a:gd name="connsiteY35" fmla="*/ 514350 h 942975"/>
              <a:gd name="connsiteX36" fmla="*/ 271462 w 431006"/>
              <a:gd name="connsiteY36" fmla="*/ 531019 h 942975"/>
              <a:gd name="connsiteX37" fmla="*/ 269081 w 431006"/>
              <a:gd name="connsiteY37" fmla="*/ 540544 h 942975"/>
              <a:gd name="connsiteX38" fmla="*/ 264319 w 431006"/>
              <a:gd name="connsiteY38" fmla="*/ 561975 h 942975"/>
              <a:gd name="connsiteX39" fmla="*/ 259556 w 431006"/>
              <a:gd name="connsiteY39" fmla="*/ 576262 h 942975"/>
              <a:gd name="connsiteX40" fmla="*/ 250031 w 431006"/>
              <a:gd name="connsiteY40" fmla="*/ 590550 h 942975"/>
              <a:gd name="connsiteX41" fmla="*/ 242887 w 431006"/>
              <a:gd name="connsiteY41" fmla="*/ 604837 h 942975"/>
              <a:gd name="connsiteX42" fmla="*/ 240506 w 431006"/>
              <a:gd name="connsiteY42" fmla="*/ 611981 h 942975"/>
              <a:gd name="connsiteX43" fmla="*/ 235744 w 431006"/>
              <a:gd name="connsiteY43" fmla="*/ 619125 h 942975"/>
              <a:gd name="connsiteX44" fmla="*/ 228600 w 431006"/>
              <a:gd name="connsiteY44" fmla="*/ 640556 h 942975"/>
              <a:gd name="connsiteX45" fmla="*/ 216694 w 431006"/>
              <a:gd name="connsiteY45" fmla="*/ 676275 h 942975"/>
              <a:gd name="connsiteX46" fmla="*/ 209550 w 431006"/>
              <a:gd name="connsiteY46" fmla="*/ 697706 h 942975"/>
              <a:gd name="connsiteX47" fmla="*/ 204787 w 431006"/>
              <a:gd name="connsiteY47" fmla="*/ 716756 h 942975"/>
              <a:gd name="connsiteX48" fmla="*/ 202406 w 431006"/>
              <a:gd name="connsiteY48" fmla="*/ 790575 h 942975"/>
              <a:gd name="connsiteX49" fmla="*/ 197644 w 431006"/>
              <a:gd name="connsiteY49" fmla="*/ 804862 h 942975"/>
              <a:gd name="connsiteX50" fmla="*/ 195262 w 431006"/>
              <a:gd name="connsiteY50" fmla="*/ 812006 h 942975"/>
              <a:gd name="connsiteX51" fmla="*/ 190500 w 431006"/>
              <a:gd name="connsiteY51" fmla="*/ 819150 h 942975"/>
              <a:gd name="connsiteX52" fmla="*/ 183356 w 431006"/>
              <a:gd name="connsiteY52" fmla="*/ 833437 h 942975"/>
              <a:gd name="connsiteX53" fmla="*/ 178594 w 431006"/>
              <a:gd name="connsiteY53" fmla="*/ 847725 h 942975"/>
              <a:gd name="connsiteX54" fmla="*/ 176212 w 431006"/>
              <a:gd name="connsiteY54" fmla="*/ 854869 h 942975"/>
              <a:gd name="connsiteX55" fmla="*/ 171450 w 431006"/>
              <a:gd name="connsiteY55" fmla="*/ 862012 h 942975"/>
              <a:gd name="connsiteX56" fmla="*/ 161925 w 431006"/>
              <a:gd name="connsiteY56" fmla="*/ 876300 h 942975"/>
              <a:gd name="connsiteX57" fmla="*/ 159544 w 431006"/>
              <a:gd name="connsiteY57" fmla="*/ 883444 h 942975"/>
              <a:gd name="connsiteX58" fmla="*/ 152400 w 431006"/>
              <a:gd name="connsiteY58" fmla="*/ 890587 h 942975"/>
              <a:gd name="connsiteX59" fmla="*/ 142875 w 431006"/>
              <a:gd name="connsiteY59" fmla="*/ 904875 h 942975"/>
              <a:gd name="connsiteX60" fmla="*/ 114300 w 431006"/>
              <a:gd name="connsiteY60" fmla="*/ 928687 h 942975"/>
              <a:gd name="connsiteX61" fmla="*/ 100012 w 431006"/>
              <a:gd name="connsiteY61" fmla="*/ 935831 h 942975"/>
              <a:gd name="connsiteX62" fmla="*/ 92869 w 431006"/>
              <a:gd name="connsiteY62" fmla="*/ 940594 h 942975"/>
              <a:gd name="connsiteX63" fmla="*/ 83344 w 431006"/>
              <a:gd name="connsiteY63" fmla="*/ 942975 h 942975"/>
              <a:gd name="connsiteX64" fmla="*/ 21431 w 431006"/>
              <a:gd name="connsiteY64" fmla="*/ 940594 h 942975"/>
              <a:gd name="connsiteX65" fmla="*/ 0 w 431006"/>
              <a:gd name="connsiteY65" fmla="*/ 935831 h 942975"/>
              <a:gd name="connsiteX66" fmla="*/ 0 w 431006"/>
              <a:gd name="connsiteY66" fmla="*/ 935831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31006" h="942975">
                <a:moveTo>
                  <a:pt x="426244" y="0"/>
                </a:moveTo>
                <a:lnTo>
                  <a:pt x="426244" y="0"/>
                </a:lnTo>
                <a:cubicBezTo>
                  <a:pt x="427038" y="18256"/>
                  <a:pt x="427611" y="36524"/>
                  <a:pt x="428625" y="54769"/>
                </a:cubicBezTo>
                <a:cubicBezTo>
                  <a:pt x="429199" y="65102"/>
                  <a:pt x="431006" y="75376"/>
                  <a:pt x="431006" y="85725"/>
                </a:cubicBezTo>
                <a:cubicBezTo>
                  <a:pt x="431006" y="87990"/>
                  <a:pt x="427162" y="104095"/>
                  <a:pt x="426244" y="107156"/>
                </a:cubicBezTo>
                <a:cubicBezTo>
                  <a:pt x="424801" y="111965"/>
                  <a:pt x="423069" y="116681"/>
                  <a:pt x="421481" y="121444"/>
                </a:cubicBezTo>
                <a:lnTo>
                  <a:pt x="419100" y="128587"/>
                </a:lnTo>
                <a:cubicBezTo>
                  <a:pt x="416165" y="155008"/>
                  <a:pt x="418992" y="143200"/>
                  <a:pt x="411956" y="164306"/>
                </a:cubicBezTo>
                <a:cubicBezTo>
                  <a:pt x="410676" y="168146"/>
                  <a:pt x="410640" y="172307"/>
                  <a:pt x="409575" y="176212"/>
                </a:cubicBezTo>
                <a:cubicBezTo>
                  <a:pt x="408254" y="181055"/>
                  <a:pt x="406400" y="185737"/>
                  <a:pt x="404812" y="190500"/>
                </a:cubicBezTo>
                <a:cubicBezTo>
                  <a:pt x="403777" y="193605"/>
                  <a:pt x="403720" y="197017"/>
                  <a:pt x="402431" y="200025"/>
                </a:cubicBezTo>
                <a:cubicBezTo>
                  <a:pt x="401304" y="202656"/>
                  <a:pt x="398949" y="204609"/>
                  <a:pt x="397669" y="207169"/>
                </a:cubicBezTo>
                <a:cubicBezTo>
                  <a:pt x="396546" y="209414"/>
                  <a:pt x="396506" y="212118"/>
                  <a:pt x="395287" y="214312"/>
                </a:cubicBezTo>
                <a:cubicBezTo>
                  <a:pt x="392507" y="219316"/>
                  <a:pt x="388937" y="223837"/>
                  <a:pt x="385762" y="228600"/>
                </a:cubicBezTo>
                <a:cubicBezTo>
                  <a:pt x="384175" y="230981"/>
                  <a:pt x="381905" y="233029"/>
                  <a:pt x="381000" y="235744"/>
                </a:cubicBezTo>
                <a:cubicBezTo>
                  <a:pt x="380206" y="238125"/>
                  <a:pt x="379838" y="240693"/>
                  <a:pt x="378619" y="242887"/>
                </a:cubicBezTo>
                <a:cubicBezTo>
                  <a:pt x="375839" y="247891"/>
                  <a:pt x="372269" y="252412"/>
                  <a:pt x="369094" y="257175"/>
                </a:cubicBezTo>
                <a:lnTo>
                  <a:pt x="364331" y="264319"/>
                </a:lnTo>
                <a:cubicBezTo>
                  <a:pt x="358031" y="289520"/>
                  <a:pt x="366585" y="259841"/>
                  <a:pt x="357187" y="280987"/>
                </a:cubicBezTo>
                <a:cubicBezTo>
                  <a:pt x="345850" y="306494"/>
                  <a:pt x="358442" y="286250"/>
                  <a:pt x="347662" y="302419"/>
                </a:cubicBezTo>
                <a:cubicBezTo>
                  <a:pt x="342080" y="319165"/>
                  <a:pt x="349343" y="298498"/>
                  <a:pt x="340519" y="319087"/>
                </a:cubicBezTo>
                <a:cubicBezTo>
                  <a:pt x="334604" y="332888"/>
                  <a:pt x="342525" y="319648"/>
                  <a:pt x="333375" y="333375"/>
                </a:cubicBezTo>
                <a:cubicBezTo>
                  <a:pt x="332581" y="336550"/>
                  <a:pt x="331934" y="339765"/>
                  <a:pt x="330994" y="342900"/>
                </a:cubicBezTo>
                <a:cubicBezTo>
                  <a:pt x="329551" y="347708"/>
                  <a:pt x="327215" y="352264"/>
                  <a:pt x="326231" y="357187"/>
                </a:cubicBezTo>
                <a:cubicBezTo>
                  <a:pt x="325437" y="361156"/>
                  <a:pt x="324915" y="365189"/>
                  <a:pt x="323850" y="369094"/>
                </a:cubicBezTo>
                <a:cubicBezTo>
                  <a:pt x="322529" y="373937"/>
                  <a:pt x="320304" y="378511"/>
                  <a:pt x="319087" y="383381"/>
                </a:cubicBezTo>
                <a:cubicBezTo>
                  <a:pt x="317379" y="390215"/>
                  <a:pt x="314841" y="401400"/>
                  <a:pt x="311944" y="407194"/>
                </a:cubicBezTo>
                <a:lnTo>
                  <a:pt x="307181" y="416719"/>
                </a:lnTo>
                <a:cubicBezTo>
                  <a:pt x="303582" y="431118"/>
                  <a:pt x="305837" y="423133"/>
                  <a:pt x="300037" y="440531"/>
                </a:cubicBezTo>
                <a:cubicBezTo>
                  <a:pt x="299243" y="442912"/>
                  <a:pt x="299048" y="445586"/>
                  <a:pt x="297656" y="447675"/>
                </a:cubicBezTo>
                <a:cubicBezTo>
                  <a:pt x="293362" y="454116"/>
                  <a:pt x="291151" y="456795"/>
                  <a:pt x="288131" y="464344"/>
                </a:cubicBezTo>
                <a:cubicBezTo>
                  <a:pt x="286267" y="469005"/>
                  <a:pt x="284956" y="473869"/>
                  <a:pt x="283369" y="478631"/>
                </a:cubicBezTo>
                <a:lnTo>
                  <a:pt x="280987" y="485775"/>
                </a:lnTo>
                <a:lnTo>
                  <a:pt x="278606" y="492919"/>
                </a:lnTo>
                <a:lnTo>
                  <a:pt x="276225" y="500062"/>
                </a:lnTo>
                <a:cubicBezTo>
                  <a:pt x="275431" y="504825"/>
                  <a:pt x="274578" y="509578"/>
                  <a:pt x="273844" y="514350"/>
                </a:cubicBezTo>
                <a:cubicBezTo>
                  <a:pt x="272990" y="519898"/>
                  <a:pt x="272466" y="525497"/>
                  <a:pt x="271462" y="531019"/>
                </a:cubicBezTo>
                <a:cubicBezTo>
                  <a:pt x="270877" y="534239"/>
                  <a:pt x="269791" y="537349"/>
                  <a:pt x="269081" y="540544"/>
                </a:cubicBezTo>
                <a:cubicBezTo>
                  <a:pt x="267141" y="549277"/>
                  <a:pt x="266806" y="553684"/>
                  <a:pt x="264319" y="561975"/>
                </a:cubicBezTo>
                <a:cubicBezTo>
                  <a:pt x="262876" y="566783"/>
                  <a:pt x="262341" y="572085"/>
                  <a:pt x="259556" y="576262"/>
                </a:cubicBezTo>
                <a:lnTo>
                  <a:pt x="250031" y="590550"/>
                </a:lnTo>
                <a:cubicBezTo>
                  <a:pt x="244046" y="608507"/>
                  <a:pt x="252120" y="586373"/>
                  <a:pt x="242887" y="604837"/>
                </a:cubicBezTo>
                <a:cubicBezTo>
                  <a:pt x="241764" y="607082"/>
                  <a:pt x="241628" y="609736"/>
                  <a:pt x="240506" y="611981"/>
                </a:cubicBezTo>
                <a:cubicBezTo>
                  <a:pt x="239226" y="614541"/>
                  <a:pt x="236906" y="616510"/>
                  <a:pt x="235744" y="619125"/>
                </a:cubicBezTo>
                <a:cubicBezTo>
                  <a:pt x="235738" y="619139"/>
                  <a:pt x="229793" y="636977"/>
                  <a:pt x="228600" y="640556"/>
                </a:cubicBezTo>
                <a:lnTo>
                  <a:pt x="216694" y="676275"/>
                </a:lnTo>
                <a:lnTo>
                  <a:pt x="209550" y="697706"/>
                </a:lnTo>
                <a:cubicBezTo>
                  <a:pt x="207480" y="703916"/>
                  <a:pt x="204787" y="716756"/>
                  <a:pt x="204787" y="716756"/>
                </a:cubicBezTo>
                <a:cubicBezTo>
                  <a:pt x="203993" y="741362"/>
                  <a:pt x="204395" y="766036"/>
                  <a:pt x="202406" y="790575"/>
                </a:cubicBezTo>
                <a:cubicBezTo>
                  <a:pt x="202000" y="795578"/>
                  <a:pt x="199231" y="800100"/>
                  <a:pt x="197644" y="804862"/>
                </a:cubicBezTo>
                <a:cubicBezTo>
                  <a:pt x="196850" y="807243"/>
                  <a:pt x="196654" y="809917"/>
                  <a:pt x="195262" y="812006"/>
                </a:cubicBezTo>
                <a:cubicBezTo>
                  <a:pt x="193675" y="814387"/>
                  <a:pt x="191780" y="816590"/>
                  <a:pt x="190500" y="819150"/>
                </a:cubicBezTo>
                <a:cubicBezTo>
                  <a:pt x="180649" y="838854"/>
                  <a:pt x="196996" y="812981"/>
                  <a:pt x="183356" y="833437"/>
                </a:cubicBezTo>
                <a:lnTo>
                  <a:pt x="178594" y="847725"/>
                </a:lnTo>
                <a:cubicBezTo>
                  <a:pt x="177800" y="850106"/>
                  <a:pt x="177604" y="852780"/>
                  <a:pt x="176212" y="854869"/>
                </a:cubicBezTo>
                <a:lnTo>
                  <a:pt x="171450" y="862012"/>
                </a:lnTo>
                <a:cubicBezTo>
                  <a:pt x="165789" y="878999"/>
                  <a:pt x="173816" y="858462"/>
                  <a:pt x="161925" y="876300"/>
                </a:cubicBezTo>
                <a:cubicBezTo>
                  <a:pt x="160533" y="878389"/>
                  <a:pt x="160936" y="881355"/>
                  <a:pt x="159544" y="883444"/>
                </a:cubicBezTo>
                <a:cubicBezTo>
                  <a:pt x="157676" y="886246"/>
                  <a:pt x="154467" y="887929"/>
                  <a:pt x="152400" y="890587"/>
                </a:cubicBezTo>
                <a:cubicBezTo>
                  <a:pt x="148886" y="895105"/>
                  <a:pt x="146050" y="900112"/>
                  <a:pt x="142875" y="904875"/>
                </a:cubicBezTo>
                <a:cubicBezTo>
                  <a:pt x="135543" y="915873"/>
                  <a:pt x="124840" y="921660"/>
                  <a:pt x="114300" y="928687"/>
                </a:cubicBezTo>
                <a:cubicBezTo>
                  <a:pt x="105067" y="934843"/>
                  <a:pt x="109872" y="932545"/>
                  <a:pt x="100012" y="935831"/>
                </a:cubicBezTo>
                <a:cubicBezTo>
                  <a:pt x="97631" y="937419"/>
                  <a:pt x="95499" y="939467"/>
                  <a:pt x="92869" y="940594"/>
                </a:cubicBezTo>
                <a:cubicBezTo>
                  <a:pt x="89861" y="941883"/>
                  <a:pt x="86617" y="942975"/>
                  <a:pt x="83344" y="942975"/>
                </a:cubicBezTo>
                <a:cubicBezTo>
                  <a:pt x="62691" y="942975"/>
                  <a:pt x="42069" y="941388"/>
                  <a:pt x="21431" y="940594"/>
                </a:cubicBezTo>
                <a:cubicBezTo>
                  <a:pt x="1611" y="935638"/>
                  <a:pt x="8926" y="935831"/>
                  <a:pt x="0" y="935831"/>
                </a:cubicBezTo>
                <a:lnTo>
                  <a:pt x="0" y="935831"/>
                </a:lnTo>
              </a:path>
            </a:pathLst>
          </a:custGeom>
          <a:noFill/>
          <a:ln w="603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9" name="8 Grupo"/>
          <p:cNvGrpSpPr/>
          <p:nvPr/>
        </p:nvGrpSpPr>
        <p:grpSpPr>
          <a:xfrm>
            <a:off x="1593175" y="3431208"/>
            <a:ext cx="216024" cy="391393"/>
            <a:chOff x="4211960" y="3970511"/>
            <a:chExt cx="288032" cy="641970"/>
          </a:xfrm>
        </p:grpSpPr>
        <p:sp>
          <p:nvSpPr>
            <p:cNvPr id="5" name="4 Triángulo isósceles"/>
            <p:cNvSpPr/>
            <p:nvPr/>
          </p:nvSpPr>
          <p:spPr>
            <a:xfrm rot="10800000">
              <a:off x="4283968" y="4221088"/>
              <a:ext cx="144016" cy="391393"/>
            </a:xfrm>
            <a:prstGeom prst="triangl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Elipse"/>
            <p:cNvSpPr/>
            <p:nvPr/>
          </p:nvSpPr>
          <p:spPr>
            <a:xfrm>
              <a:off x="4211960" y="3970511"/>
              <a:ext cx="288032" cy="288032"/>
            </a:xfrm>
            <a:prstGeom prst="ellips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13" name="12 Grupo"/>
          <p:cNvGrpSpPr/>
          <p:nvPr/>
        </p:nvGrpSpPr>
        <p:grpSpPr>
          <a:xfrm>
            <a:off x="1589881" y="2900234"/>
            <a:ext cx="216024" cy="391393"/>
            <a:chOff x="4211960" y="3970511"/>
            <a:chExt cx="288032" cy="641970"/>
          </a:xfrm>
        </p:grpSpPr>
        <p:sp>
          <p:nvSpPr>
            <p:cNvPr id="14" name="13 Triángulo isósceles"/>
            <p:cNvSpPr/>
            <p:nvPr/>
          </p:nvSpPr>
          <p:spPr>
            <a:xfrm rot="10800000">
              <a:off x="4283968" y="4221088"/>
              <a:ext cx="144016" cy="391393"/>
            </a:xfrm>
            <a:prstGeom prst="triangl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Elipse"/>
            <p:cNvSpPr/>
            <p:nvPr/>
          </p:nvSpPr>
          <p:spPr>
            <a:xfrm>
              <a:off x="4211960" y="3970511"/>
              <a:ext cx="288032" cy="288032"/>
            </a:xfrm>
            <a:prstGeom prst="ellips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19" name="18 Grupo"/>
          <p:cNvGrpSpPr/>
          <p:nvPr/>
        </p:nvGrpSpPr>
        <p:grpSpPr>
          <a:xfrm>
            <a:off x="1481869" y="4166138"/>
            <a:ext cx="216024" cy="391393"/>
            <a:chOff x="4211960" y="3970511"/>
            <a:chExt cx="288032" cy="641970"/>
          </a:xfrm>
        </p:grpSpPr>
        <p:sp>
          <p:nvSpPr>
            <p:cNvPr id="20" name="19 Triángulo isósceles"/>
            <p:cNvSpPr/>
            <p:nvPr/>
          </p:nvSpPr>
          <p:spPr>
            <a:xfrm rot="10800000">
              <a:off x="4283968" y="4221088"/>
              <a:ext cx="144016" cy="391393"/>
            </a:xfrm>
            <a:prstGeom prst="triangl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20 Elipse"/>
            <p:cNvSpPr/>
            <p:nvPr/>
          </p:nvSpPr>
          <p:spPr>
            <a:xfrm>
              <a:off x="4211960" y="3970511"/>
              <a:ext cx="288032" cy="288032"/>
            </a:xfrm>
            <a:prstGeom prst="ellips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69638" name="Picture 6" descr="http://www.btechc.com/wp-content/uploads/2013/09/logo-industri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956" y="4742200"/>
            <a:ext cx="410232" cy="350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524" y="1777298"/>
            <a:ext cx="1062855" cy="307777"/>
          </a:xfrm>
          <a:prstGeom prst="rect">
            <a:avLst/>
          </a:prstGeom>
          <a:solidFill>
            <a:schemeClr val="bg1"/>
          </a:solidFill>
        </p:spPr>
        <p:txBody>
          <a:bodyPr wrap="none" rtlCol="0">
            <a:spAutoFit/>
          </a:bodyPr>
          <a:lstStyle>
            <a:defPPr>
              <a:defRPr lang="es-ES"/>
            </a:defPPr>
            <a:lvl1pPr>
              <a:defRPr sz="1400" b="1">
                <a:latin typeface="Arial Narrow" panose="020B0606020202030204" pitchFamily="34" charset="0"/>
              </a:defRPr>
            </a:lvl1pPr>
          </a:lstStyle>
          <a:p>
            <a:r>
              <a:rPr lang="es-PE" dirty="0"/>
              <a:t>C.T. </a:t>
            </a:r>
            <a:r>
              <a:rPr lang="es-PE" dirty="0" err="1"/>
              <a:t>Malacas</a:t>
            </a:r>
            <a:endParaRPr lang="es-PE" dirty="0"/>
          </a:p>
        </p:txBody>
      </p:sp>
      <p:sp>
        <p:nvSpPr>
          <p:cNvPr id="47" name="46 CuadroTexto"/>
          <p:cNvSpPr txBox="1"/>
          <p:nvPr/>
        </p:nvSpPr>
        <p:spPr>
          <a:xfrm>
            <a:off x="46091" y="2542480"/>
            <a:ext cx="553134" cy="461665"/>
          </a:xfrm>
          <a:prstGeom prst="rect">
            <a:avLst/>
          </a:prstGeom>
          <a:solidFill>
            <a:schemeClr val="bg1"/>
          </a:solidFill>
        </p:spPr>
        <p:txBody>
          <a:bodyPr wrap="square" rtlCol="0">
            <a:spAutoFit/>
          </a:bodyPr>
          <a:lstStyle/>
          <a:p>
            <a:r>
              <a:rPr lang="es-PE" sz="1200" b="1" dirty="0" smtClean="0">
                <a:latin typeface="Arial Narrow" panose="020B0606020202030204" pitchFamily="34" charset="0"/>
              </a:rPr>
              <a:t>Ref. Talara</a:t>
            </a:r>
            <a:endParaRPr lang="es-PE" sz="1200" b="1" dirty="0">
              <a:latin typeface="Arial Narrow" panose="020B0606020202030204" pitchFamily="34" charset="0"/>
            </a:endParaRPr>
          </a:p>
        </p:txBody>
      </p:sp>
      <p:sp>
        <p:nvSpPr>
          <p:cNvPr id="49" name="48 CuadroTexto"/>
          <p:cNvSpPr txBox="1"/>
          <p:nvPr/>
        </p:nvSpPr>
        <p:spPr>
          <a:xfrm>
            <a:off x="1649255" y="2615694"/>
            <a:ext cx="572079"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smtClean="0"/>
              <a:t>Sullana</a:t>
            </a:r>
            <a:endParaRPr lang="es-PE" sz="1050" dirty="0"/>
          </a:p>
        </p:txBody>
      </p:sp>
      <p:sp>
        <p:nvSpPr>
          <p:cNvPr id="50" name="49 CuadroTexto"/>
          <p:cNvSpPr txBox="1"/>
          <p:nvPr/>
        </p:nvSpPr>
        <p:spPr>
          <a:xfrm>
            <a:off x="1777480" y="3715144"/>
            <a:ext cx="572079"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smtClean="0"/>
              <a:t>Piura</a:t>
            </a:r>
            <a:endParaRPr lang="es-PE" sz="1050" dirty="0"/>
          </a:p>
        </p:txBody>
      </p:sp>
      <p:sp>
        <p:nvSpPr>
          <p:cNvPr id="51" name="50 CuadroTexto"/>
          <p:cNvSpPr txBox="1"/>
          <p:nvPr/>
        </p:nvSpPr>
        <p:spPr>
          <a:xfrm>
            <a:off x="1744198" y="4311262"/>
            <a:ext cx="774592"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err="1" smtClean="0"/>
              <a:t>Sechura</a:t>
            </a:r>
            <a:endParaRPr lang="es-PE" sz="1050" dirty="0"/>
          </a:p>
        </p:txBody>
      </p:sp>
      <p:sp>
        <p:nvSpPr>
          <p:cNvPr id="52" name="51 CuadroTexto"/>
          <p:cNvSpPr txBox="1"/>
          <p:nvPr/>
        </p:nvSpPr>
        <p:spPr>
          <a:xfrm>
            <a:off x="459124" y="4814024"/>
            <a:ext cx="467544"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smtClean="0"/>
              <a:t>Vale</a:t>
            </a:r>
            <a:endParaRPr lang="es-PE" sz="1050" dirty="0"/>
          </a:p>
        </p:txBody>
      </p:sp>
      <p:sp>
        <p:nvSpPr>
          <p:cNvPr id="58" name="57 CuadroTexto"/>
          <p:cNvSpPr txBox="1"/>
          <p:nvPr/>
        </p:nvSpPr>
        <p:spPr>
          <a:xfrm>
            <a:off x="525445" y="3235271"/>
            <a:ext cx="478408"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smtClean="0"/>
              <a:t>Paita</a:t>
            </a:r>
            <a:endParaRPr lang="es-PE" sz="1050" dirty="0"/>
          </a:p>
        </p:txBody>
      </p:sp>
      <p:pic>
        <p:nvPicPr>
          <p:cNvPr id="69645" name="Picture 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828" y="3402311"/>
            <a:ext cx="522793" cy="28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Forma libre"/>
          <p:cNvSpPr/>
          <p:nvPr/>
        </p:nvSpPr>
        <p:spPr>
          <a:xfrm>
            <a:off x="1002505" y="3596405"/>
            <a:ext cx="126207" cy="45244"/>
          </a:xfrm>
          <a:custGeom>
            <a:avLst/>
            <a:gdLst>
              <a:gd name="connsiteX0" fmla="*/ 0 w 126207"/>
              <a:gd name="connsiteY0" fmla="*/ 45244 h 45244"/>
              <a:gd name="connsiteX1" fmla="*/ 0 w 126207"/>
              <a:gd name="connsiteY1" fmla="*/ 45244 h 45244"/>
              <a:gd name="connsiteX2" fmla="*/ 16669 w 126207"/>
              <a:gd name="connsiteY2" fmla="*/ 28575 h 45244"/>
              <a:gd name="connsiteX3" fmla="*/ 23813 w 126207"/>
              <a:gd name="connsiteY3" fmla="*/ 23812 h 45244"/>
              <a:gd name="connsiteX4" fmla="*/ 28575 w 126207"/>
              <a:gd name="connsiteY4" fmla="*/ 16669 h 45244"/>
              <a:gd name="connsiteX5" fmla="*/ 45244 w 126207"/>
              <a:gd name="connsiteY5" fmla="*/ 11906 h 45244"/>
              <a:gd name="connsiteX6" fmla="*/ 95250 w 126207"/>
              <a:gd name="connsiteY6" fmla="*/ 9525 h 45244"/>
              <a:gd name="connsiteX7" fmla="*/ 126207 w 126207"/>
              <a:gd name="connsiteY7" fmla="*/ 11906 h 45244"/>
              <a:gd name="connsiteX8" fmla="*/ 121444 w 126207"/>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207" h="45244">
                <a:moveTo>
                  <a:pt x="0" y="45244"/>
                </a:moveTo>
                <a:lnTo>
                  <a:pt x="0" y="45244"/>
                </a:lnTo>
                <a:cubicBezTo>
                  <a:pt x="5556" y="39688"/>
                  <a:pt x="10828" y="33832"/>
                  <a:pt x="16669" y="28575"/>
                </a:cubicBezTo>
                <a:cubicBezTo>
                  <a:pt x="18796" y="26660"/>
                  <a:pt x="21789" y="25836"/>
                  <a:pt x="23813" y="23812"/>
                </a:cubicBezTo>
                <a:cubicBezTo>
                  <a:pt x="25836" y="21789"/>
                  <a:pt x="26340" y="18457"/>
                  <a:pt x="28575" y="16669"/>
                </a:cubicBezTo>
                <a:cubicBezTo>
                  <a:pt x="30017" y="15516"/>
                  <a:pt x="44766" y="11944"/>
                  <a:pt x="45244" y="11906"/>
                </a:cubicBezTo>
                <a:cubicBezTo>
                  <a:pt x="61878" y="10575"/>
                  <a:pt x="78581" y="10319"/>
                  <a:pt x="95250" y="9525"/>
                </a:cubicBezTo>
                <a:cubicBezTo>
                  <a:pt x="116634" y="12579"/>
                  <a:pt x="106306" y="11906"/>
                  <a:pt x="126207" y="11906"/>
                </a:cubicBezTo>
                <a:lnTo>
                  <a:pt x="121444" y="0"/>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55" name="54 Grupo"/>
          <p:cNvGrpSpPr/>
          <p:nvPr/>
        </p:nvGrpSpPr>
        <p:grpSpPr>
          <a:xfrm>
            <a:off x="937989" y="3274426"/>
            <a:ext cx="216024" cy="391393"/>
            <a:chOff x="4211960" y="3970511"/>
            <a:chExt cx="288032" cy="641970"/>
          </a:xfrm>
        </p:grpSpPr>
        <p:sp>
          <p:nvSpPr>
            <p:cNvPr id="56" name="55 Triángulo isósceles"/>
            <p:cNvSpPr/>
            <p:nvPr/>
          </p:nvSpPr>
          <p:spPr>
            <a:xfrm rot="10800000">
              <a:off x="4283968" y="4221088"/>
              <a:ext cx="144016" cy="391393"/>
            </a:xfrm>
            <a:prstGeom prst="triangl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56 Elipse"/>
            <p:cNvSpPr/>
            <p:nvPr/>
          </p:nvSpPr>
          <p:spPr>
            <a:xfrm>
              <a:off x="4211960" y="3970511"/>
              <a:ext cx="288032" cy="288032"/>
            </a:xfrm>
            <a:prstGeom prst="ellips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16" name="15 Grupo"/>
          <p:cNvGrpSpPr/>
          <p:nvPr/>
        </p:nvGrpSpPr>
        <p:grpSpPr>
          <a:xfrm>
            <a:off x="764649" y="2462923"/>
            <a:ext cx="216024" cy="391393"/>
            <a:chOff x="4211960" y="3970511"/>
            <a:chExt cx="288032" cy="641970"/>
          </a:xfrm>
        </p:grpSpPr>
        <p:sp>
          <p:nvSpPr>
            <p:cNvPr id="17" name="16 Triángulo isósceles"/>
            <p:cNvSpPr/>
            <p:nvPr/>
          </p:nvSpPr>
          <p:spPr>
            <a:xfrm rot="10800000">
              <a:off x="4283968" y="4221088"/>
              <a:ext cx="144016" cy="391393"/>
            </a:xfrm>
            <a:prstGeom prst="triangl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17 Elipse"/>
            <p:cNvSpPr/>
            <p:nvPr/>
          </p:nvSpPr>
          <p:spPr>
            <a:xfrm>
              <a:off x="4211960" y="3970511"/>
              <a:ext cx="288032" cy="288032"/>
            </a:xfrm>
            <a:prstGeom prst="ellips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69642" name="Picture 10" descr="http://thumbs.dreamstime.com/t/oil-refinery-plant-chemical-factory-silhouette-vector-illustration-42501542.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428" y="2410746"/>
            <a:ext cx="381000" cy="381001"/>
          </a:xfrm>
          <a:prstGeom prst="rect">
            <a:avLst/>
          </a:prstGeom>
          <a:noFill/>
          <a:extLst>
            <a:ext uri="{909E8E84-426E-40DD-AFC4-6F175D3DCCD1}">
              <a14:hiddenFill xmlns:a14="http://schemas.microsoft.com/office/drawing/2010/main">
                <a:solidFill>
                  <a:srgbClr val="FFFFFF"/>
                </a:solidFill>
              </a14:hiddenFill>
            </a:ext>
          </a:extLst>
        </p:spPr>
      </p:pic>
      <p:sp>
        <p:nvSpPr>
          <p:cNvPr id="26" name="25 Forma libre"/>
          <p:cNvSpPr/>
          <p:nvPr/>
        </p:nvSpPr>
        <p:spPr>
          <a:xfrm>
            <a:off x="823417" y="2402737"/>
            <a:ext cx="255983" cy="425914"/>
          </a:xfrm>
          <a:custGeom>
            <a:avLst/>
            <a:gdLst>
              <a:gd name="connsiteX0" fmla="*/ 0 w 207169"/>
              <a:gd name="connsiteY0" fmla="*/ 261938 h 313152"/>
              <a:gd name="connsiteX1" fmla="*/ 0 w 207169"/>
              <a:gd name="connsiteY1" fmla="*/ 261938 h 313152"/>
              <a:gd name="connsiteX2" fmla="*/ 16669 w 207169"/>
              <a:gd name="connsiteY2" fmla="*/ 278606 h 313152"/>
              <a:gd name="connsiteX3" fmla="*/ 26194 w 207169"/>
              <a:gd name="connsiteY3" fmla="*/ 292894 h 313152"/>
              <a:gd name="connsiteX4" fmla="*/ 40481 w 207169"/>
              <a:gd name="connsiteY4" fmla="*/ 304800 h 313152"/>
              <a:gd name="connsiteX5" fmla="*/ 47625 w 207169"/>
              <a:gd name="connsiteY5" fmla="*/ 307181 h 313152"/>
              <a:gd name="connsiteX6" fmla="*/ 80963 w 207169"/>
              <a:gd name="connsiteY6" fmla="*/ 309563 h 313152"/>
              <a:gd name="connsiteX7" fmla="*/ 102394 w 207169"/>
              <a:gd name="connsiteY7" fmla="*/ 304800 h 313152"/>
              <a:gd name="connsiteX8" fmla="*/ 116681 w 207169"/>
              <a:gd name="connsiteY8" fmla="*/ 295275 h 313152"/>
              <a:gd name="connsiteX9" fmla="*/ 130969 w 207169"/>
              <a:gd name="connsiteY9" fmla="*/ 285750 h 313152"/>
              <a:gd name="connsiteX10" fmla="*/ 138113 w 207169"/>
              <a:gd name="connsiteY10" fmla="*/ 280988 h 313152"/>
              <a:gd name="connsiteX11" fmla="*/ 150019 w 207169"/>
              <a:gd name="connsiteY11" fmla="*/ 266700 h 313152"/>
              <a:gd name="connsiteX12" fmla="*/ 157163 w 207169"/>
              <a:gd name="connsiteY12" fmla="*/ 252413 h 313152"/>
              <a:gd name="connsiteX13" fmla="*/ 161925 w 207169"/>
              <a:gd name="connsiteY13" fmla="*/ 245269 h 313152"/>
              <a:gd name="connsiteX14" fmla="*/ 166688 w 207169"/>
              <a:gd name="connsiteY14" fmla="*/ 235744 h 313152"/>
              <a:gd name="connsiteX15" fmla="*/ 176213 w 207169"/>
              <a:gd name="connsiteY15" fmla="*/ 221456 h 313152"/>
              <a:gd name="connsiteX16" fmla="*/ 178594 w 207169"/>
              <a:gd name="connsiteY16" fmla="*/ 116681 h 313152"/>
              <a:gd name="connsiteX17" fmla="*/ 180975 w 207169"/>
              <a:gd name="connsiteY17" fmla="*/ 97631 h 313152"/>
              <a:gd name="connsiteX18" fmla="*/ 185738 w 207169"/>
              <a:gd name="connsiteY18" fmla="*/ 90488 h 313152"/>
              <a:gd name="connsiteX19" fmla="*/ 192881 w 207169"/>
              <a:gd name="connsiteY19" fmla="*/ 76200 h 313152"/>
              <a:gd name="connsiteX20" fmla="*/ 200025 w 207169"/>
              <a:gd name="connsiteY20" fmla="*/ 52388 h 313152"/>
              <a:gd name="connsiteX21" fmla="*/ 202406 w 207169"/>
              <a:gd name="connsiteY21" fmla="*/ 47625 h 313152"/>
              <a:gd name="connsiteX22" fmla="*/ 207169 w 207169"/>
              <a:gd name="connsiteY22" fmla="*/ 0 h 31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169" h="313152">
                <a:moveTo>
                  <a:pt x="0" y="261938"/>
                </a:moveTo>
                <a:lnTo>
                  <a:pt x="0" y="261938"/>
                </a:lnTo>
                <a:cubicBezTo>
                  <a:pt x="5556" y="267494"/>
                  <a:pt x="11593" y="272608"/>
                  <a:pt x="16669" y="278606"/>
                </a:cubicBezTo>
                <a:cubicBezTo>
                  <a:pt x="20366" y="282976"/>
                  <a:pt x="22147" y="288847"/>
                  <a:pt x="26194" y="292894"/>
                </a:cubicBezTo>
                <a:cubicBezTo>
                  <a:pt x="31460" y="298160"/>
                  <a:pt x="33851" y="301485"/>
                  <a:pt x="40481" y="304800"/>
                </a:cubicBezTo>
                <a:cubicBezTo>
                  <a:pt x="42726" y="305922"/>
                  <a:pt x="45244" y="306387"/>
                  <a:pt x="47625" y="307181"/>
                </a:cubicBezTo>
                <a:cubicBezTo>
                  <a:pt x="61740" y="316592"/>
                  <a:pt x="52910" y="312864"/>
                  <a:pt x="80963" y="309563"/>
                </a:cubicBezTo>
                <a:cubicBezTo>
                  <a:pt x="84401" y="309158"/>
                  <a:pt x="97597" y="307465"/>
                  <a:pt x="102394" y="304800"/>
                </a:cubicBezTo>
                <a:cubicBezTo>
                  <a:pt x="107397" y="302020"/>
                  <a:pt x="111919" y="298450"/>
                  <a:pt x="116681" y="295275"/>
                </a:cubicBezTo>
                <a:lnTo>
                  <a:pt x="130969" y="285750"/>
                </a:lnTo>
                <a:lnTo>
                  <a:pt x="138113" y="280988"/>
                </a:lnTo>
                <a:cubicBezTo>
                  <a:pt x="149936" y="263251"/>
                  <a:pt x="134740" y="285035"/>
                  <a:pt x="150019" y="266700"/>
                </a:cubicBezTo>
                <a:cubicBezTo>
                  <a:pt x="158545" y="256468"/>
                  <a:pt x="151795" y="263147"/>
                  <a:pt x="157163" y="252413"/>
                </a:cubicBezTo>
                <a:cubicBezTo>
                  <a:pt x="158443" y="249853"/>
                  <a:pt x="160505" y="247754"/>
                  <a:pt x="161925" y="245269"/>
                </a:cubicBezTo>
                <a:cubicBezTo>
                  <a:pt x="163686" y="242187"/>
                  <a:pt x="164862" y="238788"/>
                  <a:pt x="166688" y="235744"/>
                </a:cubicBezTo>
                <a:cubicBezTo>
                  <a:pt x="169633" y="230836"/>
                  <a:pt x="176213" y="221456"/>
                  <a:pt x="176213" y="221456"/>
                </a:cubicBezTo>
                <a:cubicBezTo>
                  <a:pt x="190516" y="178544"/>
                  <a:pt x="181107" y="212187"/>
                  <a:pt x="178594" y="116681"/>
                </a:cubicBezTo>
                <a:cubicBezTo>
                  <a:pt x="179388" y="110331"/>
                  <a:pt x="179291" y="103805"/>
                  <a:pt x="180975" y="97631"/>
                </a:cubicBezTo>
                <a:cubicBezTo>
                  <a:pt x="181728" y="94870"/>
                  <a:pt x="184458" y="93048"/>
                  <a:pt x="185738" y="90488"/>
                </a:cubicBezTo>
                <a:cubicBezTo>
                  <a:pt x="195604" y="70757"/>
                  <a:pt x="179225" y="96688"/>
                  <a:pt x="192881" y="76200"/>
                </a:cubicBezTo>
                <a:cubicBezTo>
                  <a:pt x="194590" y="69366"/>
                  <a:pt x="197128" y="58182"/>
                  <a:pt x="200025" y="52388"/>
                </a:cubicBezTo>
                <a:lnTo>
                  <a:pt x="202406" y="47625"/>
                </a:lnTo>
                <a:lnTo>
                  <a:pt x="207169"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216" name="9215 Forma libre"/>
          <p:cNvSpPr/>
          <p:nvPr/>
        </p:nvSpPr>
        <p:spPr>
          <a:xfrm rot="583353">
            <a:off x="918050" y="2400299"/>
            <a:ext cx="171606" cy="38100"/>
          </a:xfrm>
          <a:custGeom>
            <a:avLst/>
            <a:gdLst>
              <a:gd name="connsiteX0" fmla="*/ 171606 w 171606"/>
              <a:gd name="connsiteY0" fmla="*/ 0 h 38100"/>
              <a:gd name="connsiteX1" fmla="*/ 171606 w 171606"/>
              <a:gd name="connsiteY1" fmla="*/ 0 h 38100"/>
              <a:gd name="connsiteX2" fmla="*/ 140650 w 171606"/>
              <a:gd name="connsiteY2" fmla="*/ 16669 h 38100"/>
              <a:gd name="connsiteX3" fmla="*/ 119219 w 171606"/>
              <a:gd name="connsiteY3" fmla="*/ 23813 h 38100"/>
              <a:gd name="connsiteX4" fmla="*/ 109694 w 171606"/>
              <a:gd name="connsiteY4" fmla="*/ 26194 h 38100"/>
              <a:gd name="connsiteX5" fmla="*/ 90644 w 171606"/>
              <a:gd name="connsiteY5" fmla="*/ 30956 h 38100"/>
              <a:gd name="connsiteX6" fmla="*/ 62069 w 171606"/>
              <a:gd name="connsiteY6" fmla="*/ 33338 h 38100"/>
              <a:gd name="connsiteX7" fmla="*/ 38256 w 171606"/>
              <a:gd name="connsiteY7" fmla="*/ 38100 h 38100"/>
              <a:gd name="connsiteX8" fmla="*/ 16825 w 171606"/>
              <a:gd name="connsiteY8" fmla="*/ 35719 h 38100"/>
              <a:gd name="connsiteX9" fmla="*/ 156 w 171606"/>
              <a:gd name="connsiteY9" fmla="*/ 33338 h 38100"/>
              <a:gd name="connsiteX10" fmla="*/ 14444 w 171606"/>
              <a:gd name="connsiteY10" fmla="*/ 28575 h 38100"/>
              <a:gd name="connsiteX11" fmla="*/ 31113 w 171606"/>
              <a:gd name="connsiteY11" fmla="*/ 26194 h 38100"/>
              <a:gd name="connsiteX12" fmla="*/ 35875 w 171606"/>
              <a:gd name="connsiteY12" fmla="*/ 28575 h 38100"/>
              <a:gd name="connsiteX13" fmla="*/ 19206 w 171606"/>
              <a:gd name="connsiteY13"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606" h="38100">
                <a:moveTo>
                  <a:pt x="171606" y="0"/>
                </a:moveTo>
                <a:lnTo>
                  <a:pt x="171606" y="0"/>
                </a:lnTo>
                <a:cubicBezTo>
                  <a:pt x="161287" y="5556"/>
                  <a:pt x="151768" y="12963"/>
                  <a:pt x="140650" y="16669"/>
                </a:cubicBezTo>
                <a:lnTo>
                  <a:pt x="119219" y="23813"/>
                </a:lnTo>
                <a:cubicBezTo>
                  <a:pt x="116114" y="24848"/>
                  <a:pt x="112841" y="25295"/>
                  <a:pt x="109694" y="26194"/>
                </a:cubicBezTo>
                <a:cubicBezTo>
                  <a:pt x="99964" y="28974"/>
                  <a:pt x="102990" y="29503"/>
                  <a:pt x="90644" y="30956"/>
                </a:cubicBezTo>
                <a:cubicBezTo>
                  <a:pt x="81151" y="32073"/>
                  <a:pt x="71569" y="32282"/>
                  <a:pt x="62069" y="33338"/>
                </a:cubicBezTo>
                <a:cubicBezTo>
                  <a:pt x="51557" y="34506"/>
                  <a:pt x="47718" y="35735"/>
                  <a:pt x="38256" y="38100"/>
                </a:cubicBezTo>
                <a:lnTo>
                  <a:pt x="16825" y="35719"/>
                </a:lnTo>
                <a:cubicBezTo>
                  <a:pt x="11256" y="35023"/>
                  <a:pt x="1931" y="38663"/>
                  <a:pt x="156" y="33338"/>
                </a:cubicBezTo>
                <a:cubicBezTo>
                  <a:pt x="-1431" y="28575"/>
                  <a:pt x="9474" y="29285"/>
                  <a:pt x="14444" y="28575"/>
                </a:cubicBezTo>
                <a:cubicBezTo>
                  <a:pt x="20000" y="27781"/>
                  <a:pt x="25500" y="26194"/>
                  <a:pt x="31113" y="26194"/>
                </a:cubicBezTo>
                <a:cubicBezTo>
                  <a:pt x="32888" y="26194"/>
                  <a:pt x="34288" y="27781"/>
                  <a:pt x="35875" y="28575"/>
                </a:cubicBezTo>
                <a:lnTo>
                  <a:pt x="19206" y="2143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9644" name="Picture 12" descr="https://encrypted-tbn1.gstatic.com/images?q=tbn:ANd9GcR1d5Zfz0cwC5nVOHt4ZvGxH9CczNOHCMHxBarJ0lqQHmjg5Sq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715" y="2060848"/>
            <a:ext cx="325274" cy="325274"/>
          </a:xfrm>
          <a:prstGeom prst="rect">
            <a:avLst/>
          </a:prstGeom>
          <a:noFill/>
          <a:extLst>
            <a:ext uri="{909E8E84-426E-40DD-AFC4-6F175D3DCCD1}">
              <a14:hiddenFill xmlns:a14="http://schemas.microsoft.com/office/drawing/2010/main">
                <a:solidFill>
                  <a:srgbClr val="FFFFFF"/>
                </a:solidFill>
              </a14:hiddenFill>
            </a:ext>
          </a:extLst>
        </p:spPr>
      </p:pic>
      <p:sp>
        <p:nvSpPr>
          <p:cNvPr id="9217" name="9216 CuadroTexto"/>
          <p:cNvSpPr txBox="1"/>
          <p:nvPr/>
        </p:nvSpPr>
        <p:spPr>
          <a:xfrm>
            <a:off x="2149199" y="3088763"/>
            <a:ext cx="1576410" cy="707886"/>
          </a:xfrm>
          <a:prstGeom prst="rect">
            <a:avLst/>
          </a:prstGeom>
          <a:solidFill>
            <a:schemeClr val="bg1"/>
          </a:solidFill>
        </p:spPr>
        <p:txBody>
          <a:bodyPr wrap="square" rtlCol="0">
            <a:spAutoFit/>
          </a:bodyPr>
          <a:lstStyle>
            <a:defPPr>
              <a:defRPr lang="es-ES"/>
            </a:defPPr>
            <a:lvl1pPr>
              <a:defRPr sz="1050" b="1">
                <a:latin typeface="Arial Narrow" panose="020B0606020202030204" pitchFamily="34" charset="0"/>
              </a:defRPr>
            </a:lvl1pPr>
          </a:lstStyle>
          <a:p>
            <a:r>
              <a:rPr lang="es-PE" sz="2000" dirty="0"/>
              <a:t>266 </a:t>
            </a:r>
            <a:r>
              <a:rPr lang="es-PE" sz="2000" dirty="0" smtClean="0"/>
              <a:t>km Acero</a:t>
            </a:r>
          </a:p>
          <a:p>
            <a:r>
              <a:rPr lang="es-PE" sz="2000" dirty="0" smtClean="0"/>
              <a:t>1685 km PE</a:t>
            </a:r>
            <a:endParaRPr lang="es-PE" sz="2000" dirty="0"/>
          </a:p>
        </p:txBody>
      </p:sp>
      <p:sp>
        <p:nvSpPr>
          <p:cNvPr id="48" name="47 CuadroTexto"/>
          <p:cNvSpPr txBox="1"/>
          <p:nvPr/>
        </p:nvSpPr>
        <p:spPr>
          <a:xfrm>
            <a:off x="1021096" y="2509564"/>
            <a:ext cx="572079"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smtClean="0"/>
              <a:t>Talara</a:t>
            </a:r>
            <a:endParaRPr lang="es-PE" sz="1050" dirty="0"/>
          </a:p>
        </p:txBody>
      </p:sp>
      <p:sp>
        <p:nvSpPr>
          <p:cNvPr id="9222" name="9221 Forma libre"/>
          <p:cNvSpPr/>
          <p:nvPr/>
        </p:nvSpPr>
        <p:spPr>
          <a:xfrm>
            <a:off x="1066800" y="3641725"/>
            <a:ext cx="625475" cy="120650"/>
          </a:xfrm>
          <a:custGeom>
            <a:avLst/>
            <a:gdLst>
              <a:gd name="connsiteX0" fmla="*/ 625475 w 625475"/>
              <a:gd name="connsiteY0" fmla="*/ 120650 h 120650"/>
              <a:gd name="connsiteX1" fmla="*/ 498475 w 625475"/>
              <a:gd name="connsiteY1" fmla="*/ 120650 h 120650"/>
              <a:gd name="connsiteX2" fmla="*/ 400050 w 625475"/>
              <a:gd name="connsiteY2" fmla="*/ 95250 h 120650"/>
              <a:gd name="connsiteX3" fmla="*/ 234950 w 625475"/>
              <a:gd name="connsiteY3" fmla="*/ 57150 h 120650"/>
              <a:gd name="connsiteX4" fmla="*/ 88900 w 625475"/>
              <a:gd name="connsiteY4" fmla="*/ 31750 h 120650"/>
              <a:gd name="connsiteX5" fmla="*/ 0 w 625475"/>
              <a:gd name="connsiteY5" fmla="*/ 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5" h="120650">
                <a:moveTo>
                  <a:pt x="625475" y="120650"/>
                </a:moveTo>
                <a:lnTo>
                  <a:pt x="498475" y="120650"/>
                </a:lnTo>
                <a:lnTo>
                  <a:pt x="400050" y="95250"/>
                </a:lnTo>
                <a:lnTo>
                  <a:pt x="234950" y="57150"/>
                </a:lnTo>
                <a:lnTo>
                  <a:pt x="88900" y="31750"/>
                </a:lnTo>
                <a:lnTo>
                  <a:pt x="0" y="0"/>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224" name="9223 Rectángulo"/>
          <p:cNvSpPr/>
          <p:nvPr/>
        </p:nvSpPr>
        <p:spPr>
          <a:xfrm>
            <a:off x="5260607" y="3654363"/>
            <a:ext cx="276567"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9229" name="9228 Grupo"/>
          <p:cNvGrpSpPr/>
          <p:nvPr/>
        </p:nvGrpSpPr>
        <p:grpSpPr>
          <a:xfrm>
            <a:off x="1165508" y="3519011"/>
            <a:ext cx="370367" cy="212087"/>
            <a:chOff x="-304800" y="2256712"/>
            <a:chExt cx="6583680" cy="3275408"/>
          </a:xfrm>
        </p:grpSpPr>
        <p:pic>
          <p:nvPicPr>
            <p:cNvPr id="69647" name="Picture 15" descr="https://upload.wikimedia.org/wikipedia/commons/7/7b/Logo_portail_camion.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781" t="17099" r="12761" b="15737"/>
            <a:stretch/>
          </p:blipFill>
          <p:spPr bwMode="auto">
            <a:xfrm>
              <a:off x="-304800" y="2256712"/>
              <a:ext cx="6583680" cy="3275408"/>
            </a:xfrm>
            <a:prstGeom prst="rect">
              <a:avLst/>
            </a:prstGeom>
            <a:noFill/>
            <a:extLst>
              <a:ext uri="{909E8E84-426E-40DD-AFC4-6F175D3DCCD1}">
                <a14:hiddenFill xmlns:a14="http://schemas.microsoft.com/office/drawing/2010/main">
                  <a:solidFill>
                    <a:srgbClr val="FFFFFF"/>
                  </a:solidFill>
                </a14:hiddenFill>
              </a:ext>
            </a:extLst>
          </p:spPr>
        </p:pic>
        <p:sp>
          <p:nvSpPr>
            <p:cNvPr id="9228" name="9227 Forma libre"/>
            <p:cNvSpPr/>
            <p:nvPr/>
          </p:nvSpPr>
          <p:spPr>
            <a:xfrm>
              <a:off x="1684020" y="2453640"/>
              <a:ext cx="4389120" cy="1760220"/>
            </a:xfrm>
            <a:custGeom>
              <a:avLst/>
              <a:gdLst>
                <a:gd name="connsiteX0" fmla="*/ 38100 w 4389120"/>
                <a:gd name="connsiteY0" fmla="*/ 1744980 h 1760220"/>
                <a:gd name="connsiteX1" fmla="*/ 2446020 w 4389120"/>
                <a:gd name="connsiteY1" fmla="*/ 1729740 h 1760220"/>
                <a:gd name="connsiteX2" fmla="*/ 2689860 w 4389120"/>
                <a:gd name="connsiteY2" fmla="*/ 1501140 h 1760220"/>
                <a:gd name="connsiteX3" fmla="*/ 2773680 w 4389120"/>
                <a:gd name="connsiteY3" fmla="*/ 1463040 h 1760220"/>
                <a:gd name="connsiteX4" fmla="*/ 2834640 w 4389120"/>
                <a:gd name="connsiteY4" fmla="*/ 1424940 h 1760220"/>
                <a:gd name="connsiteX5" fmla="*/ 2926080 w 4389120"/>
                <a:gd name="connsiteY5" fmla="*/ 1409700 h 1760220"/>
                <a:gd name="connsiteX6" fmla="*/ 2948940 w 4389120"/>
                <a:gd name="connsiteY6" fmla="*/ 1402080 h 1760220"/>
                <a:gd name="connsiteX7" fmla="*/ 3215640 w 4389120"/>
                <a:gd name="connsiteY7" fmla="*/ 1402080 h 1760220"/>
                <a:gd name="connsiteX8" fmla="*/ 3345180 w 4389120"/>
                <a:gd name="connsiteY8" fmla="*/ 1424940 h 1760220"/>
                <a:gd name="connsiteX9" fmla="*/ 3429000 w 4389120"/>
                <a:gd name="connsiteY9" fmla="*/ 1440180 h 1760220"/>
                <a:gd name="connsiteX10" fmla="*/ 3451860 w 4389120"/>
                <a:gd name="connsiteY10" fmla="*/ 1447800 h 1760220"/>
                <a:gd name="connsiteX11" fmla="*/ 3512820 w 4389120"/>
                <a:gd name="connsiteY11" fmla="*/ 1463040 h 1760220"/>
                <a:gd name="connsiteX12" fmla="*/ 3558540 w 4389120"/>
                <a:gd name="connsiteY12" fmla="*/ 1485900 h 1760220"/>
                <a:gd name="connsiteX13" fmla="*/ 3604260 w 4389120"/>
                <a:gd name="connsiteY13" fmla="*/ 1508760 h 1760220"/>
                <a:gd name="connsiteX14" fmla="*/ 3649980 w 4389120"/>
                <a:gd name="connsiteY14" fmla="*/ 1539240 h 1760220"/>
                <a:gd name="connsiteX15" fmla="*/ 3726180 w 4389120"/>
                <a:gd name="connsiteY15" fmla="*/ 1584960 h 1760220"/>
                <a:gd name="connsiteX16" fmla="*/ 3756660 w 4389120"/>
                <a:gd name="connsiteY16" fmla="*/ 1600200 h 1760220"/>
                <a:gd name="connsiteX17" fmla="*/ 3779520 w 4389120"/>
                <a:gd name="connsiteY17" fmla="*/ 1615440 h 1760220"/>
                <a:gd name="connsiteX18" fmla="*/ 3810000 w 4389120"/>
                <a:gd name="connsiteY18" fmla="*/ 1668780 h 1760220"/>
                <a:gd name="connsiteX19" fmla="*/ 3825240 w 4389120"/>
                <a:gd name="connsiteY19" fmla="*/ 1691640 h 1760220"/>
                <a:gd name="connsiteX20" fmla="*/ 3825240 w 4389120"/>
                <a:gd name="connsiteY20" fmla="*/ 1744980 h 1760220"/>
                <a:gd name="connsiteX21" fmla="*/ 4373880 w 4389120"/>
                <a:gd name="connsiteY21" fmla="*/ 1760220 h 1760220"/>
                <a:gd name="connsiteX22" fmla="*/ 4389120 w 4389120"/>
                <a:gd name="connsiteY22" fmla="*/ 15240 h 1760220"/>
                <a:gd name="connsiteX23" fmla="*/ 0 w 4389120"/>
                <a:gd name="connsiteY23" fmla="*/ 0 h 1760220"/>
                <a:gd name="connsiteX24" fmla="*/ 38100 w 4389120"/>
                <a:gd name="connsiteY24" fmla="*/ 1744980 h 1760220"/>
                <a:gd name="connsiteX0" fmla="*/ 0 w 4389120"/>
                <a:gd name="connsiteY0" fmla="*/ 1752600 h 1760220"/>
                <a:gd name="connsiteX1" fmla="*/ 2446020 w 4389120"/>
                <a:gd name="connsiteY1" fmla="*/ 1729740 h 1760220"/>
                <a:gd name="connsiteX2" fmla="*/ 2689860 w 4389120"/>
                <a:gd name="connsiteY2" fmla="*/ 1501140 h 1760220"/>
                <a:gd name="connsiteX3" fmla="*/ 2773680 w 4389120"/>
                <a:gd name="connsiteY3" fmla="*/ 1463040 h 1760220"/>
                <a:gd name="connsiteX4" fmla="*/ 2834640 w 4389120"/>
                <a:gd name="connsiteY4" fmla="*/ 1424940 h 1760220"/>
                <a:gd name="connsiteX5" fmla="*/ 2926080 w 4389120"/>
                <a:gd name="connsiteY5" fmla="*/ 1409700 h 1760220"/>
                <a:gd name="connsiteX6" fmla="*/ 2948940 w 4389120"/>
                <a:gd name="connsiteY6" fmla="*/ 1402080 h 1760220"/>
                <a:gd name="connsiteX7" fmla="*/ 3215640 w 4389120"/>
                <a:gd name="connsiteY7" fmla="*/ 1402080 h 1760220"/>
                <a:gd name="connsiteX8" fmla="*/ 3345180 w 4389120"/>
                <a:gd name="connsiteY8" fmla="*/ 1424940 h 1760220"/>
                <a:gd name="connsiteX9" fmla="*/ 3429000 w 4389120"/>
                <a:gd name="connsiteY9" fmla="*/ 1440180 h 1760220"/>
                <a:gd name="connsiteX10" fmla="*/ 3451860 w 4389120"/>
                <a:gd name="connsiteY10" fmla="*/ 1447800 h 1760220"/>
                <a:gd name="connsiteX11" fmla="*/ 3512820 w 4389120"/>
                <a:gd name="connsiteY11" fmla="*/ 1463040 h 1760220"/>
                <a:gd name="connsiteX12" fmla="*/ 3558540 w 4389120"/>
                <a:gd name="connsiteY12" fmla="*/ 1485900 h 1760220"/>
                <a:gd name="connsiteX13" fmla="*/ 3604260 w 4389120"/>
                <a:gd name="connsiteY13" fmla="*/ 1508760 h 1760220"/>
                <a:gd name="connsiteX14" fmla="*/ 3649980 w 4389120"/>
                <a:gd name="connsiteY14" fmla="*/ 1539240 h 1760220"/>
                <a:gd name="connsiteX15" fmla="*/ 3726180 w 4389120"/>
                <a:gd name="connsiteY15" fmla="*/ 1584960 h 1760220"/>
                <a:gd name="connsiteX16" fmla="*/ 3756660 w 4389120"/>
                <a:gd name="connsiteY16" fmla="*/ 1600200 h 1760220"/>
                <a:gd name="connsiteX17" fmla="*/ 3779520 w 4389120"/>
                <a:gd name="connsiteY17" fmla="*/ 1615440 h 1760220"/>
                <a:gd name="connsiteX18" fmla="*/ 3810000 w 4389120"/>
                <a:gd name="connsiteY18" fmla="*/ 1668780 h 1760220"/>
                <a:gd name="connsiteX19" fmla="*/ 3825240 w 4389120"/>
                <a:gd name="connsiteY19" fmla="*/ 1691640 h 1760220"/>
                <a:gd name="connsiteX20" fmla="*/ 3825240 w 4389120"/>
                <a:gd name="connsiteY20" fmla="*/ 1744980 h 1760220"/>
                <a:gd name="connsiteX21" fmla="*/ 4373880 w 4389120"/>
                <a:gd name="connsiteY21" fmla="*/ 1760220 h 1760220"/>
                <a:gd name="connsiteX22" fmla="*/ 4389120 w 4389120"/>
                <a:gd name="connsiteY22" fmla="*/ 15240 h 1760220"/>
                <a:gd name="connsiteX23" fmla="*/ 0 w 4389120"/>
                <a:gd name="connsiteY23" fmla="*/ 0 h 1760220"/>
                <a:gd name="connsiteX24" fmla="*/ 0 w 4389120"/>
                <a:gd name="connsiteY24" fmla="*/ 175260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89120" h="1760220">
                  <a:moveTo>
                    <a:pt x="0" y="1752600"/>
                  </a:moveTo>
                  <a:lnTo>
                    <a:pt x="2446020" y="1729740"/>
                  </a:lnTo>
                  <a:lnTo>
                    <a:pt x="2689860" y="1501140"/>
                  </a:lnTo>
                  <a:lnTo>
                    <a:pt x="2773680" y="1463040"/>
                  </a:lnTo>
                  <a:cubicBezTo>
                    <a:pt x="2794000" y="1450340"/>
                    <a:pt x="2813207" y="1435656"/>
                    <a:pt x="2834640" y="1424940"/>
                  </a:cubicBezTo>
                  <a:cubicBezTo>
                    <a:pt x="2851422" y="1416549"/>
                    <a:pt x="2920360" y="1410415"/>
                    <a:pt x="2926080" y="1409700"/>
                  </a:cubicBezTo>
                  <a:cubicBezTo>
                    <a:pt x="2933700" y="1407160"/>
                    <a:pt x="2941017" y="1403400"/>
                    <a:pt x="2948940" y="1402080"/>
                  </a:cubicBezTo>
                  <a:cubicBezTo>
                    <a:pt x="3046841" y="1385763"/>
                    <a:pt x="3099021" y="1397595"/>
                    <a:pt x="3215640" y="1402080"/>
                  </a:cubicBezTo>
                  <a:cubicBezTo>
                    <a:pt x="3309452" y="1420842"/>
                    <a:pt x="3266197" y="1413657"/>
                    <a:pt x="3345180" y="1424940"/>
                  </a:cubicBezTo>
                  <a:cubicBezTo>
                    <a:pt x="3397606" y="1442415"/>
                    <a:pt x="3334221" y="1422947"/>
                    <a:pt x="3429000" y="1440180"/>
                  </a:cubicBezTo>
                  <a:cubicBezTo>
                    <a:pt x="3436903" y="1441617"/>
                    <a:pt x="3444111" y="1445687"/>
                    <a:pt x="3451860" y="1447800"/>
                  </a:cubicBezTo>
                  <a:cubicBezTo>
                    <a:pt x="3472067" y="1453311"/>
                    <a:pt x="3512820" y="1463040"/>
                    <a:pt x="3512820" y="1463040"/>
                  </a:cubicBezTo>
                  <a:cubicBezTo>
                    <a:pt x="3578334" y="1506716"/>
                    <a:pt x="3495444" y="1454352"/>
                    <a:pt x="3558540" y="1485900"/>
                  </a:cubicBezTo>
                  <a:cubicBezTo>
                    <a:pt x="3617626" y="1515443"/>
                    <a:pt x="3546801" y="1489607"/>
                    <a:pt x="3604260" y="1508760"/>
                  </a:cubicBezTo>
                  <a:cubicBezTo>
                    <a:pt x="3619500" y="1518920"/>
                    <a:pt x="3633597" y="1531049"/>
                    <a:pt x="3649980" y="1539240"/>
                  </a:cubicBezTo>
                  <a:cubicBezTo>
                    <a:pt x="3696843" y="1562671"/>
                    <a:pt x="3671009" y="1548179"/>
                    <a:pt x="3726180" y="1584960"/>
                  </a:cubicBezTo>
                  <a:cubicBezTo>
                    <a:pt x="3735631" y="1591261"/>
                    <a:pt x="3746797" y="1594564"/>
                    <a:pt x="3756660" y="1600200"/>
                  </a:cubicBezTo>
                  <a:cubicBezTo>
                    <a:pt x="3764611" y="1604744"/>
                    <a:pt x="3771900" y="1610360"/>
                    <a:pt x="3779520" y="1615440"/>
                  </a:cubicBezTo>
                  <a:cubicBezTo>
                    <a:pt x="3816650" y="1671135"/>
                    <a:pt x="3771329" y="1601105"/>
                    <a:pt x="3810000" y="1668780"/>
                  </a:cubicBezTo>
                  <a:cubicBezTo>
                    <a:pt x="3814544" y="1676731"/>
                    <a:pt x="3825240" y="1691640"/>
                    <a:pt x="3825240" y="1691640"/>
                  </a:cubicBezTo>
                  <a:lnTo>
                    <a:pt x="3825240" y="1744980"/>
                  </a:lnTo>
                  <a:lnTo>
                    <a:pt x="4373880" y="1760220"/>
                  </a:lnTo>
                  <a:lnTo>
                    <a:pt x="4389120" y="15240"/>
                  </a:lnTo>
                  <a:lnTo>
                    <a:pt x="0" y="0"/>
                  </a:lnTo>
                  <a:lnTo>
                    <a:pt x="0" y="17526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227" name="9226 Hexágono"/>
            <p:cNvSpPr/>
            <p:nvPr/>
          </p:nvSpPr>
          <p:spPr>
            <a:xfrm>
              <a:off x="3878580" y="2485309"/>
              <a:ext cx="1938003" cy="1722553"/>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2" name="111 Hexágono"/>
            <p:cNvSpPr/>
            <p:nvPr/>
          </p:nvSpPr>
          <p:spPr>
            <a:xfrm>
              <a:off x="1816427" y="2514166"/>
              <a:ext cx="1938003" cy="1722553"/>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114" name="Picture 4" descr="http://www.perutoptours.com/jpg/19pi/mapa_departamento_piura.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0160" y="1777298"/>
            <a:ext cx="3324677" cy="4045024"/>
          </a:xfrm>
          <a:prstGeom prst="rect">
            <a:avLst/>
          </a:prstGeom>
          <a:noFill/>
          <a:extLst>
            <a:ext uri="{909E8E84-426E-40DD-AFC4-6F175D3DCCD1}">
              <a14:hiddenFill xmlns:a14="http://schemas.microsoft.com/office/drawing/2010/main">
                <a:solidFill>
                  <a:srgbClr val="FFFFFF"/>
                </a:solidFill>
              </a14:hiddenFill>
            </a:ext>
          </a:extLst>
        </p:spPr>
      </p:pic>
      <p:sp>
        <p:nvSpPr>
          <p:cNvPr id="115" name="114 Rectángulo"/>
          <p:cNvSpPr/>
          <p:nvPr/>
        </p:nvSpPr>
        <p:spPr>
          <a:xfrm>
            <a:off x="5076056" y="1736965"/>
            <a:ext cx="3960440" cy="424847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6" name="115 Forma libre"/>
          <p:cNvSpPr/>
          <p:nvPr/>
        </p:nvSpPr>
        <p:spPr>
          <a:xfrm>
            <a:off x="5523463" y="2818648"/>
            <a:ext cx="881062" cy="1190625"/>
          </a:xfrm>
          <a:custGeom>
            <a:avLst/>
            <a:gdLst>
              <a:gd name="connsiteX0" fmla="*/ 0 w 881062"/>
              <a:gd name="connsiteY0" fmla="*/ 0 h 1190625"/>
              <a:gd name="connsiteX1" fmla="*/ 0 w 881062"/>
              <a:gd name="connsiteY1" fmla="*/ 0 h 1190625"/>
              <a:gd name="connsiteX2" fmla="*/ 28575 w 881062"/>
              <a:gd name="connsiteY2" fmla="*/ 2382 h 1190625"/>
              <a:gd name="connsiteX3" fmla="*/ 45243 w 881062"/>
              <a:gd name="connsiteY3" fmla="*/ 14288 h 1190625"/>
              <a:gd name="connsiteX4" fmla="*/ 52387 w 881062"/>
              <a:gd name="connsiteY4" fmla="*/ 19050 h 1190625"/>
              <a:gd name="connsiteX5" fmla="*/ 66675 w 881062"/>
              <a:gd name="connsiteY5" fmla="*/ 28575 h 1190625"/>
              <a:gd name="connsiteX6" fmla="*/ 73818 w 881062"/>
              <a:gd name="connsiteY6" fmla="*/ 38100 h 1190625"/>
              <a:gd name="connsiteX7" fmla="*/ 80962 w 881062"/>
              <a:gd name="connsiteY7" fmla="*/ 40482 h 1190625"/>
              <a:gd name="connsiteX8" fmla="*/ 90487 w 881062"/>
              <a:gd name="connsiteY8" fmla="*/ 47625 h 1190625"/>
              <a:gd name="connsiteX9" fmla="*/ 97631 w 881062"/>
              <a:gd name="connsiteY9" fmla="*/ 52388 h 1190625"/>
              <a:gd name="connsiteX10" fmla="*/ 111918 w 881062"/>
              <a:gd name="connsiteY10" fmla="*/ 66675 h 1190625"/>
              <a:gd name="connsiteX11" fmla="*/ 126206 w 881062"/>
              <a:gd name="connsiteY11" fmla="*/ 80963 h 1190625"/>
              <a:gd name="connsiteX12" fmla="*/ 135731 w 881062"/>
              <a:gd name="connsiteY12" fmla="*/ 85725 h 1190625"/>
              <a:gd name="connsiteX13" fmla="*/ 147637 w 881062"/>
              <a:gd name="connsiteY13" fmla="*/ 100013 h 1190625"/>
              <a:gd name="connsiteX14" fmla="*/ 154781 w 881062"/>
              <a:gd name="connsiteY14" fmla="*/ 109538 h 1190625"/>
              <a:gd name="connsiteX15" fmla="*/ 161925 w 881062"/>
              <a:gd name="connsiteY15" fmla="*/ 126207 h 1190625"/>
              <a:gd name="connsiteX16" fmla="*/ 169068 w 881062"/>
              <a:gd name="connsiteY16" fmla="*/ 133350 h 1190625"/>
              <a:gd name="connsiteX17" fmla="*/ 173831 w 881062"/>
              <a:gd name="connsiteY17" fmla="*/ 140494 h 1190625"/>
              <a:gd name="connsiteX18" fmla="*/ 176212 w 881062"/>
              <a:gd name="connsiteY18" fmla="*/ 150019 h 1190625"/>
              <a:gd name="connsiteX19" fmla="*/ 192881 w 881062"/>
              <a:gd name="connsiteY19" fmla="*/ 169069 h 1190625"/>
              <a:gd name="connsiteX20" fmla="*/ 290512 w 881062"/>
              <a:gd name="connsiteY20" fmla="*/ 166688 h 1190625"/>
              <a:gd name="connsiteX21" fmla="*/ 304800 w 881062"/>
              <a:gd name="connsiteY21" fmla="*/ 164307 h 1190625"/>
              <a:gd name="connsiteX22" fmla="*/ 376237 w 881062"/>
              <a:gd name="connsiteY22" fmla="*/ 161925 h 1190625"/>
              <a:gd name="connsiteX23" fmla="*/ 390525 w 881062"/>
              <a:gd name="connsiteY23" fmla="*/ 159544 h 1190625"/>
              <a:gd name="connsiteX24" fmla="*/ 423862 w 881062"/>
              <a:gd name="connsiteY24" fmla="*/ 166688 h 1190625"/>
              <a:gd name="connsiteX25" fmla="*/ 445293 w 881062"/>
              <a:gd name="connsiteY25" fmla="*/ 169069 h 1190625"/>
              <a:gd name="connsiteX26" fmla="*/ 459581 w 881062"/>
              <a:gd name="connsiteY26" fmla="*/ 173832 h 1190625"/>
              <a:gd name="connsiteX27" fmla="*/ 466725 w 881062"/>
              <a:gd name="connsiteY27" fmla="*/ 176213 h 1190625"/>
              <a:gd name="connsiteX28" fmla="*/ 473868 w 881062"/>
              <a:gd name="connsiteY28" fmla="*/ 180975 h 1190625"/>
              <a:gd name="connsiteX29" fmla="*/ 483393 w 881062"/>
              <a:gd name="connsiteY29" fmla="*/ 185738 h 1190625"/>
              <a:gd name="connsiteX30" fmla="*/ 492918 w 881062"/>
              <a:gd name="connsiteY30" fmla="*/ 192882 h 1190625"/>
              <a:gd name="connsiteX31" fmla="*/ 500062 w 881062"/>
              <a:gd name="connsiteY31" fmla="*/ 197644 h 1190625"/>
              <a:gd name="connsiteX32" fmla="*/ 511968 w 881062"/>
              <a:gd name="connsiteY32" fmla="*/ 211932 h 1190625"/>
              <a:gd name="connsiteX33" fmla="*/ 519112 w 881062"/>
              <a:gd name="connsiteY33" fmla="*/ 216694 h 1190625"/>
              <a:gd name="connsiteX34" fmla="*/ 533400 w 881062"/>
              <a:gd name="connsiteY34" fmla="*/ 238125 h 1190625"/>
              <a:gd name="connsiteX35" fmla="*/ 550068 w 881062"/>
              <a:gd name="connsiteY35" fmla="*/ 250032 h 1190625"/>
              <a:gd name="connsiteX36" fmla="*/ 557212 w 881062"/>
              <a:gd name="connsiteY36" fmla="*/ 257175 h 1190625"/>
              <a:gd name="connsiteX37" fmla="*/ 564356 w 881062"/>
              <a:gd name="connsiteY37" fmla="*/ 261938 h 1190625"/>
              <a:gd name="connsiteX38" fmla="*/ 571500 w 881062"/>
              <a:gd name="connsiteY38" fmla="*/ 276225 h 1190625"/>
              <a:gd name="connsiteX39" fmla="*/ 585787 w 881062"/>
              <a:gd name="connsiteY39" fmla="*/ 285750 h 1190625"/>
              <a:gd name="connsiteX40" fmla="*/ 590550 w 881062"/>
              <a:gd name="connsiteY40" fmla="*/ 292894 h 1190625"/>
              <a:gd name="connsiteX41" fmla="*/ 611981 w 881062"/>
              <a:gd name="connsiteY41" fmla="*/ 304800 h 1190625"/>
              <a:gd name="connsiteX42" fmla="*/ 640556 w 881062"/>
              <a:gd name="connsiteY42" fmla="*/ 323850 h 1190625"/>
              <a:gd name="connsiteX43" fmla="*/ 647700 w 881062"/>
              <a:gd name="connsiteY43" fmla="*/ 326232 h 1190625"/>
              <a:gd name="connsiteX44" fmla="*/ 652462 w 881062"/>
              <a:gd name="connsiteY44" fmla="*/ 333375 h 1190625"/>
              <a:gd name="connsiteX45" fmla="*/ 666750 w 881062"/>
              <a:gd name="connsiteY45" fmla="*/ 338138 h 1190625"/>
              <a:gd name="connsiteX46" fmla="*/ 673893 w 881062"/>
              <a:gd name="connsiteY46" fmla="*/ 342900 h 1190625"/>
              <a:gd name="connsiteX47" fmla="*/ 688181 w 881062"/>
              <a:gd name="connsiteY47" fmla="*/ 354807 h 1190625"/>
              <a:gd name="connsiteX48" fmla="*/ 695325 w 881062"/>
              <a:gd name="connsiteY48" fmla="*/ 357188 h 1190625"/>
              <a:gd name="connsiteX49" fmla="*/ 707231 w 881062"/>
              <a:gd name="connsiteY49" fmla="*/ 366713 h 1190625"/>
              <a:gd name="connsiteX50" fmla="*/ 728662 w 881062"/>
              <a:gd name="connsiteY50" fmla="*/ 378619 h 1190625"/>
              <a:gd name="connsiteX51" fmla="*/ 742950 w 881062"/>
              <a:gd name="connsiteY51" fmla="*/ 390525 h 1190625"/>
              <a:gd name="connsiteX52" fmla="*/ 750093 w 881062"/>
              <a:gd name="connsiteY52" fmla="*/ 392907 h 1190625"/>
              <a:gd name="connsiteX53" fmla="*/ 757237 w 881062"/>
              <a:gd name="connsiteY53" fmla="*/ 397669 h 1190625"/>
              <a:gd name="connsiteX54" fmla="*/ 771525 w 881062"/>
              <a:gd name="connsiteY54" fmla="*/ 402432 h 1190625"/>
              <a:gd name="connsiteX55" fmla="*/ 785812 w 881062"/>
              <a:gd name="connsiteY55" fmla="*/ 411957 h 1190625"/>
              <a:gd name="connsiteX56" fmla="*/ 792956 w 881062"/>
              <a:gd name="connsiteY56" fmla="*/ 419100 h 1190625"/>
              <a:gd name="connsiteX57" fmla="*/ 807243 w 881062"/>
              <a:gd name="connsiteY57" fmla="*/ 428625 h 1190625"/>
              <a:gd name="connsiteX58" fmla="*/ 833437 w 881062"/>
              <a:gd name="connsiteY58" fmla="*/ 438150 h 1190625"/>
              <a:gd name="connsiteX59" fmla="*/ 842962 w 881062"/>
              <a:gd name="connsiteY59" fmla="*/ 450057 h 1190625"/>
              <a:gd name="connsiteX60" fmla="*/ 859631 w 881062"/>
              <a:gd name="connsiteY60" fmla="*/ 471488 h 1190625"/>
              <a:gd name="connsiteX61" fmla="*/ 864393 w 881062"/>
              <a:gd name="connsiteY61" fmla="*/ 478632 h 1190625"/>
              <a:gd name="connsiteX62" fmla="*/ 869156 w 881062"/>
              <a:gd name="connsiteY62" fmla="*/ 492919 h 1190625"/>
              <a:gd name="connsiteX63" fmla="*/ 871537 w 881062"/>
              <a:gd name="connsiteY63" fmla="*/ 511969 h 1190625"/>
              <a:gd name="connsiteX64" fmla="*/ 876300 w 881062"/>
              <a:gd name="connsiteY64" fmla="*/ 531019 h 1190625"/>
              <a:gd name="connsiteX65" fmla="*/ 878681 w 881062"/>
              <a:gd name="connsiteY65" fmla="*/ 571500 h 1190625"/>
              <a:gd name="connsiteX66" fmla="*/ 881062 w 881062"/>
              <a:gd name="connsiteY66" fmla="*/ 585788 h 1190625"/>
              <a:gd name="connsiteX67" fmla="*/ 878681 w 881062"/>
              <a:gd name="connsiteY67" fmla="*/ 623888 h 1190625"/>
              <a:gd name="connsiteX68" fmla="*/ 876300 w 881062"/>
              <a:gd name="connsiteY68" fmla="*/ 631032 h 1190625"/>
              <a:gd name="connsiteX69" fmla="*/ 873918 w 881062"/>
              <a:gd name="connsiteY69" fmla="*/ 640557 h 1190625"/>
              <a:gd name="connsiteX70" fmla="*/ 869156 w 881062"/>
              <a:gd name="connsiteY70" fmla="*/ 664369 h 1190625"/>
              <a:gd name="connsiteX71" fmla="*/ 866775 w 881062"/>
              <a:gd name="connsiteY71" fmla="*/ 688182 h 1190625"/>
              <a:gd name="connsiteX72" fmla="*/ 862012 w 881062"/>
              <a:gd name="connsiteY72" fmla="*/ 704850 h 1190625"/>
              <a:gd name="connsiteX73" fmla="*/ 857250 w 881062"/>
              <a:gd name="connsiteY73" fmla="*/ 757238 h 1190625"/>
              <a:gd name="connsiteX74" fmla="*/ 847725 w 881062"/>
              <a:gd name="connsiteY74" fmla="*/ 778669 h 1190625"/>
              <a:gd name="connsiteX75" fmla="*/ 845343 w 881062"/>
              <a:gd name="connsiteY75" fmla="*/ 785813 h 1190625"/>
              <a:gd name="connsiteX76" fmla="*/ 833437 w 881062"/>
              <a:gd name="connsiteY76" fmla="*/ 800100 h 1190625"/>
              <a:gd name="connsiteX77" fmla="*/ 823912 w 881062"/>
              <a:gd name="connsiteY77" fmla="*/ 821532 h 1190625"/>
              <a:gd name="connsiteX78" fmla="*/ 819150 w 881062"/>
              <a:gd name="connsiteY78" fmla="*/ 835819 h 1190625"/>
              <a:gd name="connsiteX79" fmla="*/ 814387 w 881062"/>
              <a:gd name="connsiteY79" fmla="*/ 859632 h 1190625"/>
              <a:gd name="connsiteX80" fmla="*/ 809625 w 881062"/>
              <a:gd name="connsiteY80" fmla="*/ 873919 h 1190625"/>
              <a:gd name="connsiteX81" fmla="*/ 807243 w 881062"/>
              <a:gd name="connsiteY81" fmla="*/ 892969 h 1190625"/>
              <a:gd name="connsiteX82" fmla="*/ 804862 w 881062"/>
              <a:gd name="connsiteY82" fmla="*/ 900113 h 1190625"/>
              <a:gd name="connsiteX83" fmla="*/ 807243 w 881062"/>
              <a:gd name="connsiteY83" fmla="*/ 916782 h 1190625"/>
              <a:gd name="connsiteX84" fmla="*/ 809625 w 881062"/>
              <a:gd name="connsiteY84" fmla="*/ 928688 h 1190625"/>
              <a:gd name="connsiteX85" fmla="*/ 814387 w 881062"/>
              <a:gd name="connsiteY85" fmla="*/ 942975 h 1190625"/>
              <a:gd name="connsiteX86" fmla="*/ 816768 w 881062"/>
              <a:gd name="connsiteY86" fmla="*/ 962025 h 1190625"/>
              <a:gd name="connsiteX87" fmla="*/ 821531 w 881062"/>
              <a:gd name="connsiteY87" fmla="*/ 983457 h 1190625"/>
              <a:gd name="connsiteX88" fmla="*/ 823912 w 881062"/>
              <a:gd name="connsiteY88" fmla="*/ 1009650 h 1190625"/>
              <a:gd name="connsiteX89" fmla="*/ 833437 w 881062"/>
              <a:gd name="connsiteY89" fmla="*/ 1023938 h 1190625"/>
              <a:gd name="connsiteX90" fmla="*/ 838200 w 881062"/>
              <a:gd name="connsiteY90" fmla="*/ 1045369 h 1190625"/>
              <a:gd name="connsiteX91" fmla="*/ 840581 w 881062"/>
              <a:gd name="connsiteY91" fmla="*/ 1052513 h 1190625"/>
              <a:gd name="connsiteX92" fmla="*/ 842962 w 881062"/>
              <a:gd name="connsiteY92" fmla="*/ 1064419 h 1190625"/>
              <a:gd name="connsiteX93" fmla="*/ 845343 w 881062"/>
              <a:gd name="connsiteY93" fmla="*/ 1088232 h 1190625"/>
              <a:gd name="connsiteX94" fmla="*/ 850106 w 881062"/>
              <a:gd name="connsiteY94" fmla="*/ 1107282 h 1190625"/>
              <a:gd name="connsiteX95" fmla="*/ 857250 w 881062"/>
              <a:gd name="connsiteY95" fmla="*/ 1143000 h 1190625"/>
              <a:gd name="connsiteX96" fmla="*/ 859631 w 881062"/>
              <a:gd name="connsiteY96" fmla="*/ 1183482 h 1190625"/>
              <a:gd name="connsiteX97" fmla="*/ 862012 w 881062"/>
              <a:gd name="connsiteY97" fmla="*/ 1190625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81062" h="1190625">
                <a:moveTo>
                  <a:pt x="0" y="0"/>
                </a:moveTo>
                <a:lnTo>
                  <a:pt x="0" y="0"/>
                </a:lnTo>
                <a:cubicBezTo>
                  <a:pt x="9525" y="794"/>
                  <a:pt x="19181" y="621"/>
                  <a:pt x="28575" y="2382"/>
                </a:cubicBezTo>
                <a:cubicBezTo>
                  <a:pt x="37675" y="4088"/>
                  <a:pt x="38851" y="8961"/>
                  <a:pt x="45243" y="14288"/>
                </a:cubicBezTo>
                <a:cubicBezTo>
                  <a:pt x="47442" y="16120"/>
                  <a:pt x="50188" y="17218"/>
                  <a:pt x="52387" y="19050"/>
                </a:cubicBezTo>
                <a:cubicBezTo>
                  <a:pt x="64280" y="28960"/>
                  <a:pt x="54120" y="24390"/>
                  <a:pt x="66675" y="28575"/>
                </a:cubicBezTo>
                <a:cubicBezTo>
                  <a:pt x="69056" y="31750"/>
                  <a:pt x="70769" y="35559"/>
                  <a:pt x="73818" y="38100"/>
                </a:cubicBezTo>
                <a:cubicBezTo>
                  <a:pt x="75746" y="39707"/>
                  <a:pt x="78783" y="39237"/>
                  <a:pt x="80962" y="40482"/>
                </a:cubicBezTo>
                <a:cubicBezTo>
                  <a:pt x="84408" y="42451"/>
                  <a:pt x="87258" y="45318"/>
                  <a:pt x="90487" y="47625"/>
                </a:cubicBezTo>
                <a:cubicBezTo>
                  <a:pt x="92816" y="49289"/>
                  <a:pt x="95492" y="50487"/>
                  <a:pt x="97631" y="52388"/>
                </a:cubicBezTo>
                <a:cubicBezTo>
                  <a:pt x="102665" y="56862"/>
                  <a:pt x="107156" y="61913"/>
                  <a:pt x="111918" y="66675"/>
                </a:cubicBezTo>
                <a:lnTo>
                  <a:pt x="126206" y="80963"/>
                </a:lnTo>
                <a:cubicBezTo>
                  <a:pt x="128716" y="83473"/>
                  <a:pt x="132556" y="84138"/>
                  <a:pt x="135731" y="85725"/>
                </a:cubicBezTo>
                <a:cubicBezTo>
                  <a:pt x="146253" y="101510"/>
                  <a:pt x="133889" y="83974"/>
                  <a:pt x="147637" y="100013"/>
                </a:cubicBezTo>
                <a:cubicBezTo>
                  <a:pt x="150220" y="103026"/>
                  <a:pt x="152400" y="106363"/>
                  <a:pt x="154781" y="109538"/>
                </a:cubicBezTo>
                <a:cubicBezTo>
                  <a:pt x="156725" y="115370"/>
                  <a:pt x="158245" y="121055"/>
                  <a:pt x="161925" y="126207"/>
                </a:cubicBezTo>
                <a:cubicBezTo>
                  <a:pt x="163882" y="128947"/>
                  <a:pt x="166912" y="130763"/>
                  <a:pt x="169068" y="133350"/>
                </a:cubicBezTo>
                <a:cubicBezTo>
                  <a:pt x="170900" y="135549"/>
                  <a:pt x="172243" y="138113"/>
                  <a:pt x="173831" y="140494"/>
                </a:cubicBezTo>
                <a:cubicBezTo>
                  <a:pt x="174625" y="143669"/>
                  <a:pt x="174748" y="147092"/>
                  <a:pt x="176212" y="150019"/>
                </a:cubicBezTo>
                <a:cubicBezTo>
                  <a:pt x="183158" y="163911"/>
                  <a:pt x="183058" y="162521"/>
                  <a:pt x="192881" y="169069"/>
                </a:cubicBezTo>
                <a:lnTo>
                  <a:pt x="290512" y="166688"/>
                </a:lnTo>
                <a:cubicBezTo>
                  <a:pt x="295336" y="166483"/>
                  <a:pt x="299979" y="164575"/>
                  <a:pt x="304800" y="164307"/>
                </a:cubicBezTo>
                <a:cubicBezTo>
                  <a:pt x="328589" y="162985"/>
                  <a:pt x="352425" y="162719"/>
                  <a:pt x="376237" y="161925"/>
                </a:cubicBezTo>
                <a:cubicBezTo>
                  <a:pt x="381000" y="161131"/>
                  <a:pt x="385697" y="159544"/>
                  <a:pt x="390525" y="159544"/>
                </a:cubicBezTo>
                <a:cubicBezTo>
                  <a:pt x="405547" y="159544"/>
                  <a:pt x="410572" y="162257"/>
                  <a:pt x="423862" y="166688"/>
                </a:cubicBezTo>
                <a:cubicBezTo>
                  <a:pt x="430681" y="168961"/>
                  <a:pt x="438149" y="168275"/>
                  <a:pt x="445293" y="169069"/>
                </a:cubicBezTo>
                <a:lnTo>
                  <a:pt x="459581" y="173832"/>
                </a:lnTo>
                <a:lnTo>
                  <a:pt x="466725" y="176213"/>
                </a:lnTo>
                <a:cubicBezTo>
                  <a:pt x="469106" y="177800"/>
                  <a:pt x="471383" y="179555"/>
                  <a:pt x="473868" y="180975"/>
                </a:cubicBezTo>
                <a:cubicBezTo>
                  <a:pt x="476950" y="182736"/>
                  <a:pt x="480383" y="183857"/>
                  <a:pt x="483393" y="185738"/>
                </a:cubicBezTo>
                <a:cubicBezTo>
                  <a:pt x="486758" y="187842"/>
                  <a:pt x="489688" y="190575"/>
                  <a:pt x="492918" y="192882"/>
                </a:cubicBezTo>
                <a:cubicBezTo>
                  <a:pt x="495247" y="194545"/>
                  <a:pt x="497863" y="195812"/>
                  <a:pt x="500062" y="197644"/>
                </a:cubicBezTo>
                <a:cubicBezTo>
                  <a:pt x="523470" y="217150"/>
                  <a:pt x="493236" y="193200"/>
                  <a:pt x="511968" y="211932"/>
                </a:cubicBezTo>
                <a:cubicBezTo>
                  <a:pt x="513992" y="213956"/>
                  <a:pt x="516731" y="215107"/>
                  <a:pt x="519112" y="216694"/>
                </a:cubicBezTo>
                <a:lnTo>
                  <a:pt x="533400" y="238125"/>
                </a:lnTo>
                <a:cubicBezTo>
                  <a:pt x="540157" y="248258"/>
                  <a:pt x="540584" y="243258"/>
                  <a:pt x="550068" y="250032"/>
                </a:cubicBezTo>
                <a:cubicBezTo>
                  <a:pt x="552808" y="251989"/>
                  <a:pt x="554625" y="255019"/>
                  <a:pt x="557212" y="257175"/>
                </a:cubicBezTo>
                <a:cubicBezTo>
                  <a:pt x="559411" y="259007"/>
                  <a:pt x="561975" y="260350"/>
                  <a:pt x="564356" y="261938"/>
                </a:cubicBezTo>
                <a:cubicBezTo>
                  <a:pt x="566055" y="267036"/>
                  <a:pt x="567154" y="272422"/>
                  <a:pt x="571500" y="276225"/>
                </a:cubicBezTo>
                <a:cubicBezTo>
                  <a:pt x="575808" y="279994"/>
                  <a:pt x="585787" y="285750"/>
                  <a:pt x="585787" y="285750"/>
                </a:cubicBezTo>
                <a:cubicBezTo>
                  <a:pt x="587375" y="288131"/>
                  <a:pt x="588396" y="291009"/>
                  <a:pt x="590550" y="292894"/>
                </a:cubicBezTo>
                <a:cubicBezTo>
                  <a:pt x="600628" y="301713"/>
                  <a:pt x="602169" y="301530"/>
                  <a:pt x="611981" y="304800"/>
                </a:cubicBezTo>
                <a:lnTo>
                  <a:pt x="640556" y="323850"/>
                </a:lnTo>
                <a:cubicBezTo>
                  <a:pt x="642645" y="325242"/>
                  <a:pt x="645319" y="325438"/>
                  <a:pt x="647700" y="326232"/>
                </a:cubicBezTo>
                <a:cubicBezTo>
                  <a:pt x="649287" y="328613"/>
                  <a:pt x="650035" y="331858"/>
                  <a:pt x="652462" y="333375"/>
                </a:cubicBezTo>
                <a:cubicBezTo>
                  <a:pt x="656719" y="336036"/>
                  <a:pt x="666750" y="338138"/>
                  <a:pt x="666750" y="338138"/>
                </a:cubicBezTo>
                <a:cubicBezTo>
                  <a:pt x="669131" y="339725"/>
                  <a:pt x="671695" y="341068"/>
                  <a:pt x="673893" y="342900"/>
                </a:cubicBezTo>
                <a:cubicBezTo>
                  <a:pt x="681791" y="349482"/>
                  <a:pt x="679314" y="350373"/>
                  <a:pt x="688181" y="354807"/>
                </a:cubicBezTo>
                <a:cubicBezTo>
                  <a:pt x="690426" y="355930"/>
                  <a:pt x="692944" y="356394"/>
                  <a:pt x="695325" y="357188"/>
                </a:cubicBezTo>
                <a:cubicBezTo>
                  <a:pt x="704124" y="370388"/>
                  <a:pt x="695052" y="359947"/>
                  <a:pt x="707231" y="366713"/>
                </a:cubicBezTo>
                <a:cubicBezTo>
                  <a:pt x="731795" y="380359"/>
                  <a:pt x="712497" y="373231"/>
                  <a:pt x="728662" y="378619"/>
                </a:cubicBezTo>
                <a:cubicBezTo>
                  <a:pt x="733931" y="383888"/>
                  <a:pt x="736317" y="387208"/>
                  <a:pt x="742950" y="390525"/>
                </a:cubicBezTo>
                <a:cubicBezTo>
                  <a:pt x="745195" y="391648"/>
                  <a:pt x="747848" y="391784"/>
                  <a:pt x="750093" y="392907"/>
                </a:cubicBezTo>
                <a:cubicBezTo>
                  <a:pt x="752653" y="394187"/>
                  <a:pt x="754622" y="396507"/>
                  <a:pt x="757237" y="397669"/>
                </a:cubicBezTo>
                <a:cubicBezTo>
                  <a:pt x="761825" y="399708"/>
                  <a:pt x="767348" y="399647"/>
                  <a:pt x="771525" y="402432"/>
                </a:cubicBezTo>
                <a:cubicBezTo>
                  <a:pt x="776287" y="405607"/>
                  <a:pt x="781764" y="407910"/>
                  <a:pt x="785812" y="411957"/>
                </a:cubicBezTo>
                <a:cubicBezTo>
                  <a:pt x="788193" y="414338"/>
                  <a:pt x="790298" y="417033"/>
                  <a:pt x="792956" y="419100"/>
                </a:cubicBezTo>
                <a:cubicBezTo>
                  <a:pt x="797474" y="422614"/>
                  <a:pt x="802481" y="425450"/>
                  <a:pt x="807243" y="428625"/>
                </a:cubicBezTo>
                <a:cubicBezTo>
                  <a:pt x="815144" y="433892"/>
                  <a:pt x="824414" y="435895"/>
                  <a:pt x="833437" y="438150"/>
                </a:cubicBezTo>
                <a:cubicBezTo>
                  <a:pt x="846638" y="446951"/>
                  <a:pt x="836196" y="437877"/>
                  <a:pt x="842962" y="450057"/>
                </a:cubicBezTo>
                <a:cubicBezTo>
                  <a:pt x="855000" y="471725"/>
                  <a:pt x="848061" y="457603"/>
                  <a:pt x="859631" y="471488"/>
                </a:cubicBezTo>
                <a:cubicBezTo>
                  <a:pt x="861463" y="473687"/>
                  <a:pt x="863231" y="476017"/>
                  <a:pt x="864393" y="478632"/>
                </a:cubicBezTo>
                <a:cubicBezTo>
                  <a:pt x="866432" y="483219"/>
                  <a:pt x="869156" y="492919"/>
                  <a:pt x="869156" y="492919"/>
                </a:cubicBezTo>
                <a:cubicBezTo>
                  <a:pt x="869950" y="499269"/>
                  <a:pt x="870358" y="505679"/>
                  <a:pt x="871537" y="511969"/>
                </a:cubicBezTo>
                <a:cubicBezTo>
                  <a:pt x="872743" y="518402"/>
                  <a:pt x="876300" y="531019"/>
                  <a:pt x="876300" y="531019"/>
                </a:cubicBezTo>
                <a:cubicBezTo>
                  <a:pt x="877094" y="544513"/>
                  <a:pt x="877510" y="558034"/>
                  <a:pt x="878681" y="571500"/>
                </a:cubicBezTo>
                <a:cubicBezTo>
                  <a:pt x="879099" y="576310"/>
                  <a:pt x="881062" y="580960"/>
                  <a:pt x="881062" y="585788"/>
                </a:cubicBezTo>
                <a:cubicBezTo>
                  <a:pt x="881062" y="598513"/>
                  <a:pt x="880013" y="611233"/>
                  <a:pt x="878681" y="623888"/>
                </a:cubicBezTo>
                <a:cubicBezTo>
                  <a:pt x="878418" y="626384"/>
                  <a:pt x="876990" y="628618"/>
                  <a:pt x="876300" y="631032"/>
                </a:cubicBezTo>
                <a:cubicBezTo>
                  <a:pt x="875401" y="634179"/>
                  <a:pt x="874504" y="637337"/>
                  <a:pt x="873918" y="640557"/>
                </a:cubicBezTo>
                <a:cubicBezTo>
                  <a:pt x="869538" y="664641"/>
                  <a:pt x="874047" y="649695"/>
                  <a:pt x="869156" y="664369"/>
                </a:cubicBezTo>
                <a:cubicBezTo>
                  <a:pt x="868362" y="672307"/>
                  <a:pt x="868161" y="680326"/>
                  <a:pt x="866775" y="688182"/>
                </a:cubicBezTo>
                <a:cubicBezTo>
                  <a:pt x="865771" y="693872"/>
                  <a:pt x="862802" y="699126"/>
                  <a:pt x="862012" y="704850"/>
                </a:cubicBezTo>
                <a:cubicBezTo>
                  <a:pt x="859616" y="722220"/>
                  <a:pt x="862796" y="740603"/>
                  <a:pt x="857250" y="757238"/>
                </a:cubicBezTo>
                <a:cubicBezTo>
                  <a:pt x="844963" y="794093"/>
                  <a:pt x="859044" y="756030"/>
                  <a:pt x="847725" y="778669"/>
                </a:cubicBezTo>
                <a:cubicBezTo>
                  <a:pt x="846602" y="780914"/>
                  <a:pt x="846466" y="783568"/>
                  <a:pt x="845343" y="785813"/>
                </a:cubicBezTo>
                <a:cubicBezTo>
                  <a:pt x="842026" y="792446"/>
                  <a:pt x="838706" y="794831"/>
                  <a:pt x="833437" y="800100"/>
                </a:cubicBezTo>
                <a:cubicBezTo>
                  <a:pt x="827770" y="817103"/>
                  <a:pt x="831460" y="810211"/>
                  <a:pt x="823912" y="821532"/>
                </a:cubicBezTo>
                <a:cubicBezTo>
                  <a:pt x="822325" y="826294"/>
                  <a:pt x="820368" y="830949"/>
                  <a:pt x="819150" y="835819"/>
                </a:cubicBezTo>
                <a:cubicBezTo>
                  <a:pt x="812715" y="861557"/>
                  <a:pt x="820321" y="839850"/>
                  <a:pt x="814387" y="859632"/>
                </a:cubicBezTo>
                <a:cubicBezTo>
                  <a:pt x="812945" y="864440"/>
                  <a:pt x="809625" y="873919"/>
                  <a:pt x="809625" y="873919"/>
                </a:cubicBezTo>
                <a:cubicBezTo>
                  <a:pt x="808831" y="880269"/>
                  <a:pt x="808388" y="886673"/>
                  <a:pt x="807243" y="892969"/>
                </a:cubicBezTo>
                <a:cubicBezTo>
                  <a:pt x="806794" y="895439"/>
                  <a:pt x="804862" y="897603"/>
                  <a:pt x="804862" y="900113"/>
                </a:cubicBezTo>
                <a:cubicBezTo>
                  <a:pt x="804862" y="905726"/>
                  <a:pt x="806320" y="911246"/>
                  <a:pt x="807243" y="916782"/>
                </a:cubicBezTo>
                <a:cubicBezTo>
                  <a:pt x="807908" y="920774"/>
                  <a:pt x="808560" y="924783"/>
                  <a:pt x="809625" y="928688"/>
                </a:cubicBezTo>
                <a:cubicBezTo>
                  <a:pt x="810946" y="933531"/>
                  <a:pt x="814387" y="942975"/>
                  <a:pt x="814387" y="942975"/>
                </a:cubicBezTo>
                <a:cubicBezTo>
                  <a:pt x="815181" y="949325"/>
                  <a:pt x="815795" y="955700"/>
                  <a:pt x="816768" y="962025"/>
                </a:cubicBezTo>
                <a:cubicBezTo>
                  <a:pt x="817976" y="969876"/>
                  <a:pt x="819637" y="975879"/>
                  <a:pt x="821531" y="983457"/>
                </a:cubicBezTo>
                <a:cubicBezTo>
                  <a:pt x="822325" y="992188"/>
                  <a:pt x="821438" y="1001239"/>
                  <a:pt x="823912" y="1009650"/>
                </a:cubicBezTo>
                <a:cubicBezTo>
                  <a:pt x="825527" y="1015141"/>
                  <a:pt x="830262" y="1019175"/>
                  <a:pt x="833437" y="1023938"/>
                </a:cubicBezTo>
                <a:cubicBezTo>
                  <a:pt x="836116" y="1027956"/>
                  <a:pt x="837769" y="1043428"/>
                  <a:pt x="838200" y="1045369"/>
                </a:cubicBezTo>
                <a:cubicBezTo>
                  <a:pt x="838745" y="1047819"/>
                  <a:pt x="839972" y="1050078"/>
                  <a:pt x="840581" y="1052513"/>
                </a:cubicBezTo>
                <a:cubicBezTo>
                  <a:pt x="841563" y="1056439"/>
                  <a:pt x="842168" y="1060450"/>
                  <a:pt x="842962" y="1064419"/>
                </a:cubicBezTo>
                <a:cubicBezTo>
                  <a:pt x="843756" y="1072357"/>
                  <a:pt x="844289" y="1080325"/>
                  <a:pt x="845343" y="1088232"/>
                </a:cubicBezTo>
                <a:cubicBezTo>
                  <a:pt x="847158" y="1101841"/>
                  <a:pt x="847102" y="1096768"/>
                  <a:pt x="850106" y="1107282"/>
                </a:cubicBezTo>
                <a:cubicBezTo>
                  <a:pt x="853196" y="1118098"/>
                  <a:pt x="855814" y="1133430"/>
                  <a:pt x="857250" y="1143000"/>
                </a:cubicBezTo>
                <a:cubicBezTo>
                  <a:pt x="860332" y="1163547"/>
                  <a:pt x="859631" y="1163601"/>
                  <a:pt x="859631" y="1183482"/>
                </a:cubicBezTo>
                <a:lnTo>
                  <a:pt x="862012" y="1190625"/>
                </a:lnTo>
              </a:path>
            </a:pathLst>
          </a:custGeom>
          <a:noFill/>
          <a:ln w="603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7" name="116 Forma libre"/>
          <p:cNvSpPr/>
          <p:nvPr/>
        </p:nvSpPr>
        <p:spPr>
          <a:xfrm>
            <a:off x="5963994" y="4014036"/>
            <a:ext cx="431006" cy="942975"/>
          </a:xfrm>
          <a:custGeom>
            <a:avLst/>
            <a:gdLst>
              <a:gd name="connsiteX0" fmla="*/ 426244 w 431006"/>
              <a:gd name="connsiteY0" fmla="*/ 0 h 942975"/>
              <a:gd name="connsiteX1" fmla="*/ 426244 w 431006"/>
              <a:gd name="connsiteY1" fmla="*/ 0 h 942975"/>
              <a:gd name="connsiteX2" fmla="*/ 428625 w 431006"/>
              <a:gd name="connsiteY2" fmla="*/ 54769 h 942975"/>
              <a:gd name="connsiteX3" fmla="*/ 431006 w 431006"/>
              <a:gd name="connsiteY3" fmla="*/ 85725 h 942975"/>
              <a:gd name="connsiteX4" fmla="*/ 426244 w 431006"/>
              <a:gd name="connsiteY4" fmla="*/ 107156 h 942975"/>
              <a:gd name="connsiteX5" fmla="*/ 421481 w 431006"/>
              <a:gd name="connsiteY5" fmla="*/ 121444 h 942975"/>
              <a:gd name="connsiteX6" fmla="*/ 419100 w 431006"/>
              <a:gd name="connsiteY6" fmla="*/ 128587 h 942975"/>
              <a:gd name="connsiteX7" fmla="*/ 411956 w 431006"/>
              <a:gd name="connsiteY7" fmla="*/ 164306 h 942975"/>
              <a:gd name="connsiteX8" fmla="*/ 409575 w 431006"/>
              <a:gd name="connsiteY8" fmla="*/ 176212 h 942975"/>
              <a:gd name="connsiteX9" fmla="*/ 404812 w 431006"/>
              <a:gd name="connsiteY9" fmla="*/ 190500 h 942975"/>
              <a:gd name="connsiteX10" fmla="*/ 402431 w 431006"/>
              <a:gd name="connsiteY10" fmla="*/ 200025 h 942975"/>
              <a:gd name="connsiteX11" fmla="*/ 397669 w 431006"/>
              <a:gd name="connsiteY11" fmla="*/ 207169 h 942975"/>
              <a:gd name="connsiteX12" fmla="*/ 395287 w 431006"/>
              <a:gd name="connsiteY12" fmla="*/ 214312 h 942975"/>
              <a:gd name="connsiteX13" fmla="*/ 385762 w 431006"/>
              <a:gd name="connsiteY13" fmla="*/ 228600 h 942975"/>
              <a:gd name="connsiteX14" fmla="*/ 381000 w 431006"/>
              <a:gd name="connsiteY14" fmla="*/ 235744 h 942975"/>
              <a:gd name="connsiteX15" fmla="*/ 378619 w 431006"/>
              <a:gd name="connsiteY15" fmla="*/ 242887 h 942975"/>
              <a:gd name="connsiteX16" fmla="*/ 369094 w 431006"/>
              <a:gd name="connsiteY16" fmla="*/ 257175 h 942975"/>
              <a:gd name="connsiteX17" fmla="*/ 364331 w 431006"/>
              <a:gd name="connsiteY17" fmla="*/ 264319 h 942975"/>
              <a:gd name="connsiteX18" fmla="*/ 357187 w 431006"/>
              <a:gd name="connsiteY18" fmla="*/ 280987 h 942975"/>
              <a:gd name="connsiteX19" fmla="*/ 347662 w 431006"/>
              <a:gd name="connsiteY19" fmla="*/ 302419 h 942975"/>
              <a:gd name="connsiteX20" fmla="*/ 340519 w 431006"/>
              <a:gd name="connsiteY20" fmla="*/ 319087 h 942975"/>
              <a:gd name="connsiteX21" fmla="*/ 333375 w 431006"/>
              <a:gd name="connsiteY21" fmla="*/ 333375 h 942975"/>
              <a:gd name="connsiteX22" fmla="*/ 330994 w 431006"/>
              <a:gd name="connsiteY22" fmla="*/ 342900 h 942975"/>
              <a:gd name="connsiteX23" fmla="*/ 326231 w 431006"/>
              <a:gd name="connsiteY23" fmla="*/ 357187 h 942975"/>
              <a:gd name="connsiteX24" fmla="*/ 323850 w 431006"/>
              <a:gd name="connsiteY24" fmla="*/ 369094 h 942975"/>
              <a:gd name="connsiteX25" fmla="*/ 319087 w 431006"/>
              <a:gd name="connsiteY25" fmla="*/ 383381 h 942975"/>
              <a:gd name="connsiteX26" fmla="*/ 311944 w 431006"/>
              <a:gd name="connsiteY26" fmla="*/ 407194 h 942975"/>
              <a:gd name="connsiteX27" fmla="*/ 307181 w 431006"/>
              <a:gd name="connsiteY27" fmla="*/ 416719 h 942975"/>
              <a:gd name="connsiteX28" fmla="*/ 300037 w 431006"/>
              <a:gd name="connsiteY28" fmla="*/ 440531 h 942975"/>
              <a:gd name="connsiteX29" fmla="*/ 297656 w 431006"/>
              <a:gd name="connsiteY29" fmla="*/ 447675 h 942975"/>
              <a:gd name="connsiteX30" fmla="*/ 288131 w 431006"/>
              <a:gd name="connsiteY30" fmla="*/ 464344 h 942975"/>
              <a:gd name="connsiteX31" fmla="*/ 283369 w 431006"/>
              <a:gd name="connsiteY31" fmla="*/ 478631 h 942975"/>
              <a:gd name="connsiteX32" fmla="*/ 280987 w 431006"/>
              <a:gd name="connsiteY32" fmla="*/ 485775 h 942975"/>
              <a:gd name="connsiteX33" fmla="*/ 278606 w 431006"/>
              <a:gd name="connsiteY33" fmla="*/ 492919 h 942975"/>
              <a:gd name="connsiteX34" fmla="*/ 276225 w 431006"/>
              <a:gd name="connsiteY34" fmla="*/ 500062 h 942975"/>
              <a:gd name="connsiteX35" fmla="*/ 273844 w 431006"/>
              <a:gd name="connsiteY35" fmla="*/ 514350 h 942975"/>
              <a:gd name="connsiteX36" fmla="*/ 271462 w 431006"/>
              <a:gd name="connsiteY36" fmla="*/ 531019 h 942975"/>
              <a:gd name="connsiteX37" fmla="*/ 269081 w 431006"/>
              <a:gd name="connsiteY37" fmla="*/ 540544 h 942975"/>
              <a:gd name="connsiteX38" fmla="*/ 264319 w 431006"/>
              <a:gd name="connsiteY38" fmla="*/ 561975 h 942975"/>
              <a:gd name="connsiteX39" fmla="*/ 259556 w 431006"/>
              <a:gd name="connsiteY39" fmla="*/ 576262 h 942975"/>
              <a:gd name="connsiteX40" fmla="*/ 250031 w 431006"/>
              <a:gd name="connsiteY40" fmla="*/ 590550 h 942975"/>
              <a:gd name="connsiteX41" fmla="*/ 242887 w 431006"/>
              <a:gd name="connsiteY41" fmla="*/ 604837 h 942975"/>
              <a:gd name="connsiteX42" fmla="*/ 240506 w 431006"/>
              <a:gd name="connsiteY42" fmla="*/ 611981 h 942975"/>
              <a:gd name="connsiteX43" fmla="*/ 235744 w 431006"/>
              <a:gd name="connsiteY43" fmla="*/ 619125 h 942975"/>
              <a:gd name="connsiteX44" fmla="*/ 228600 w 431006"/>
              <a:gd name="connsiteY44" fmla="*/ 640556 h 942975"/>
              <a:gd name="connsiteX45" fmla="*/ 216694 w 431006"/>
              <a:gd name="connsiteY45" fmla="*/ 676275 h 942975"/>
              <a:gd name="connsiteX46" fmla="*/ 209550 w 431006"/>
              <a:gd name="connsiteY46" fmla="*/ 697706 h 942975"/>
              <a:gd name="connsiteX47" fmla="*/ 204787 w 431006"/>
              <a:gd name="connsiteY47" fmla="*/ 716756 h 942975"/>
              <a:gd name="connsiteX48" fmla="*/ 202406 w 431006"/>
              <a:gd name="connsiteY48" fmla="*/ 790575 h 942975"/>
              <a:gd name="connsiteX49" fmla="*/ 197644 w 431006"/>
              <a:gd name="connsiteY49" fmla="*/ 804862 h 942975"/>
              <a:gd name="connsiteX50" fmla="*/ 195262 w 431006"/>
              <a:gd name="connsiteY50" fmla="*/ 812006 h 942975"/>
              <a:gd name="connsiteX51" fmla="*/ 190500 w 431006"/>
              <a:gd name="connsiteY51" fmla="*/ 819150 h 942975"/>
              <a:gd name="connsiteX52" fmla="*/ 183356 w 431006"/>
              <a:gd name="connsiteY52" fmla="*/ 833437 h 942975"/>
              <a:gd name="connsiteX53" fmla="*/ 178594 w 431006"/>
              <a:gd name="connsiteY53" fmla="*/ 847725 h 942975"/>
              <a:gd name="connsiteX54" fmla="*/ 176212 w 431006"/>
              <a:gd name="connsiteY54" fmla="*/ 854869 h 942975"/>
              <a:gd name="connsiteX55" fmla="*/ 171450 w 431006"/>
              <a:gd name="connsiteY55" fmla="*/ 862012 h 942975"/>
              <a:gd name="connsiteX56" fmla="*/ 161925 w 431006"/>
              <a:gd name="connsiteY56" fmla="*/ 876300 h 942975"/>
              <a:gd name="connsiteX57" fmla="*/ 159544 w 431006"/>
              <a:gd name="connsiteY57" fmla="*/ 883444 h 942975"/>
              <a:gd name="connsiteX58" fmla="*/ 152400 w 431006"/>
              <a:gd name="connsiteY58" fmla="*/ 890587 h 942975"/>
              <a:gd name="connsiteX59" fmla="*/ 142875 w 431006"/>
              <a:gd name="connsiteY59" fmla="*/ 904875 h 942975"/>
              <a:gd name="connsiteX60" fmla="*/ 114300 w 431006"/>
              <a:gd name="connsiteY60" fmla="*/ 928687 h 942975"/>
              <a:gd name="connsiteX61" fmla="*/ 100012 w 431006"/>
              <a:gd name="connsiteY61" fmla="*/ 935831 h 942975"/>
              <a:gd name="connsiteX62" fmla="*/ 92869 w 431006"/>
              <a:gd name="connsiteY62" fmla="*/ 940594 h 942975"/>
              <a:gd name="connsiteX63" fmla="*/ 83344 w 431006"/>
              <a:gd name="connsiteY63" fmla="*/ 942975 h 942975"/>
              <a:gd name="connsiteX64" fmla="*/ 21431 w 431006"/>
              <a:gd name="connsiteY64" fmla="*/ 940594 h 942975"/>
              <a:gd name="connsiteX65" fmla="*/ 0 w 431006"/>
              <a:gd name="connsiteY65" fmla="*/ 935831 h 942975"/>
              <a:gd name="connsiteX66" fmla="*/ 0 w 431006"/>
              <a:gd name="connsiteY66" fmla="*/ 935831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31006" h="942975">
                <a:moveTo>
                  <a:pt x="426244" y="0"/>
                </a:moveTo>
                <a:lnTo>
                  <a:pt x="426244" y="0"/>
                </a:lnTo>
                <a:cubicBezTo>
                  <a:pt x="427038" y="18256"/>
                  <a:pt x="427611" y="36524"/>
                  <a:pt x="428625" y="54769"/>
                </a:cubicBezTo>
                <a:cubicBezTo>
                  <a:pt x="429199" y="65102"/>
                  <a:pt x="431006" y="75376"/>
                  <a:pt x="431006" y="85725"/>
                </a:cubicBezTo>
                <a:cubicBezTo>
                  <a:pt x="431006" y="87990"/>
                  <a:pt x="427162" y="104095"/>
                  <a:pt x="426244" y="107156"/>
                </a:cubicBezTo>
                <a:cubicBezTo>
                  <a:pt x="424801" y="111965"/>
                  <a:pt x="423069" y="116681"/>
                  <a:pt x="421481" y="121444"/>
                </a:cubicBezTo>
                <a:lnTo>
                  <a:pt x="419100" y="128587"/>
                </a:lnTo>
                <a:cubicBezTo>
                  <a:pt x="416165" y="155008"/>
                  <a:pt x="418992" y="143200"/>
                  <a:pt x="411956" y="164306"/>
                </a:cubicBezTo>
                <a:cubicBezTo>
                  <a:pt x="410676" y="168146"/>
                  <a:pt x="410640" y="172307"/>
                  <a:pt x="409575" y="176212"/>
                </a:cubicBezTo>
                <a:cubicBezTo>
                  <a:pt x="408254" y="181055"/>
                  <a:pt x="406400" y="185737"/>
                  <a:pt x="404812" y="190500"/>
                </a:cubicBezTo>
                <a:cubicBezTo>
                  <a:pt x="403777" y="193605"/>
                  <a:pt x="403720" y="197017"/>
                  <a:pt x="402431" y="200025"/>
                </a:cubicBezTo>
                <a:cubicBezTo>
                  <a:pt x="401304" y="202656"/>
                  <a:pt x="398949" y="204609"/>
                  <a:pt x="397669" y="207169"/>
                </a:cubicBezTo>
                <a:cubicBezTo>
                  <a:pt x="396546" y="209414"/>
                  <a:pt x="396506" y="212118"/>
                  <a:pt x="395287" y="214312"/>
                </a:cubicBezTo>
                <a:cubicBezTo>
                  <a:pt x="392507" y="219316"/>
                  <a:pt x="388937" y="223837"/>
                  <a:pt x="385762" y="228600"/>
                </a:cubicBezTo>
                <a:cubicBezTo>
                  <a:pt x="384175" y="230981"/>
                  <a:pt x="381905" y="233029"/>
                  <a:pt x="381000" y="235744"/>
                </a:cubicBezTo>
                <a:cubicBezTo>
                  <a:pt x="380206" y="238125"/>
                  <a:pt x="379838" y="240693"/>
                  <a:pt x="378619" y="242887"/>
                </a:cubicBezTo>
                <a:cubicBezTo>
                  <a:pt x="375839" y="247891"/>
                  <a:pt x="372269" y="252412"/>
                  <a:pt x="369094" y="257175"/>
                </a:cubicBezTo>
                <a:lnTo>
                  <a:pt x="364331" y="264319"/>
                </a:lnTo>
                <a:cubicBezTo>
                  <a:pt x="358031" y="289520"/>
                  <a:pt x="366585" y="259841"/>
                  <a:pt x="357187" y="280987"/>
                </a:cubicBezTo>
                <a:cubicBezTo>
                  <a:pt x="345850" y="306494"/>
                  <a:pt x="358442" y="286250"/>
                  <a:pt x="347662" y="302419"/>
                </a:cubicBezTo>
                <a:cubicBezTo>
                  <a:pt x="342080" y="319165"/>
                  <a:pt x="349343" y="298498"/>
                  <a:pt x="340519" y="319087"/>
                </a:cubicBezTo>
                <a:cubicBezTo>
                  <a:pt x="334604" y="332888"/>
                  <a:pt x="342525" y="319648"/>
                  <a:pt x="333375" y="333375"/>
                </a:cubicBezTo>
                <a:cubicBezTo>
                  <a:pt x="332581" y="336550"/>
                  <a:pt x="331934" y="339765"/>
                  <a:pt x="330994" y="342900"/>
                </a:cubicBezTo>
                <a:cubicBezTo>
                  <a:pt x="329551" y="347708"/>
                  <a:pt x="327215" y="352264"/>
                  <a:pt x="326231" y="357187"/>
                </a:cubicBezTo>
                <a:cubicBezTo>
                  <a:pt x="325437" y="361156"/>
                  <a:pt x="324915" y="365189"/>
                  <a:pt x="323850" y="369094"/>
                </a:cubicBezTo>
                <a:cubicBezTo>
                  <a:pt x="322529" y="373937"/>
                  <a:pt x="320304" y="378511"/>
                  <a:pt x="319087" y="383381"/>
                </a:cubicBezTo>
                <a:cubicBezTo>
                  <a:pt x="317379" y="390215"/>
                  <a:pt x="314841" y="401400"/>
                  <a:pt x="311944" y="407194"/>
                </a:cubicBezTo>
                <a:lnTo>
                  <a:pt x="307181" y="416719"/>
                </a:lnTo>
                <a:cubicBezTo>
                  <a:pt x="303582" y="431118"/>
                  <a:pt x="305837" y="423133"/>
                  <a:pt x="300037" y="440531"/>
                </a:cubicBezTo>
                <a:cubicBezTo>
                  <a:pt x="299243" y="442912"/>
                  <a:pt x="299048" y="445586"/>
                  <a:pt x="297656" y="447675"/>
                </a:cubicBezTo>
                <a:cubicBezTo>
                  <a:pt x="293362" y="454116"/>
                  <a:pt x="291151" y="456795"/>
                  <a:pt x="288131" y="464344"/>
                </a:cubicBezTo>
                <a:cubicBezTo>
                  <a:pt x="286267" y="469005"/>
                  <a:pt x="284956" y="473869"/>
                  <a:pt x="283369" y="478631"/>
                </a:cubicBezTo>
                <a:lnTo>
                  <a:pt x="280987" y="485775"/>
                </a:lnTo>
                <a:lnTo>
                  <a:pt x="278606" y="492919"/>
                </a:lnTo>
                <a:lnTo>
                  <a:pt x="276225" y="500062"/>
                </a:lnTo>
                <a:cubicBezTo>
                  <a:pt x="275431" y="504825"/>
                  <a:pt x="274578" y="509578"/>
                  <a:pt x="273844" y="514350"/>
                </a:cubicBezTo>
                <a:cubicBezTo>
                  <a:pt x="272990" y="519898"/>
                  <a:pt x="272466" y="525497"/>
                  <a:pt x="271462" y="531019"/>
                </a:cubicBezTo>
                <a:cubicBezTo>
                  <a:pt x="270877" y="534239"/>
                  <a:pt x="269791" y="537349"/>
                  <a:pt x="269081" y="540544"/>
                </a:cubicBezTo>
                <a:cubicBezTo>
                  <a:pt x="267141" y="549277"/>
                  <a:pt x="266806" y="553684"/>
                  <a:pt x="264319" y="561975"/>
                </a:cubicBezTo>
                <a:cubicBezTo>
                  <a:pt x="262876" y="566783"/>
                  <a:pt x="262341" y="572085"/>
                  <a:pt x="259556" y="576262"/>
                </a:cubicBezTo>
                <a:lnTo>
                  <a:pt x="250031" y="590550"/>
                </a:lnTo>
                <a:cubicBezTo>
                  <a:pt x="244046" y="608507"/>
                  <a:pt x="252120" y="586373"/>
                  <a:pt x="242887" y="604837"/>
                </a:cubicBezTo>
                <a:cubicBezTo>
                  <a:pt x="241764" y="607082"/>
                  <a:pt x="241628" y="609736"/>
                  <a:pt x="240506" y="611981"/>
                </a:cubicBezTo>
                <a:cubicBezTo>
                  <a:pt x="239226" y="614541"/>
                  <a:pt x="236906" y="616510"/>
                  <a:pt x="235744" y="619125"/>
                </a:cubicBezTo>
                <a:cubicBezTo>
                  <a:pt x="235738" y="619139"/>
                  <a:pt x="229793" y="636977"/>
                  <a:pt x="228600" y="640556"/>
                </a:cubicBezTo>
                <a:lnTo>
                  <a:pt x="216694" y="676275"/>
                </a:lnTo>
                <a:lnTo>
                  <a:pt x="209550" y="697706"/>
                </a:lnTo>
                <a:cubicBezTo>
                  <a:pt x="207480" y="703916"/>
                  <a:pt x="204787" y="716756"/>
                  <a:pt x="204787" y="716756"/>
                </a:cubicBezTo>
                <a:cubicBezTo>
                  <a:pt x="203993" y="741362"/>
                  <a:pt x="204395" y="766036"/>
                  <a:pt x="202406" y="790575"/>
                </a:cubicBezTo>
                <a:cubicBezTo>
                  <a:pt x="202000" y="795578"/>
                  <a:pt x="199231" y="800100"/>
                  <a:pt x="197644" y="804862"/>
                </a:cubicBezTo>
                <a:cubicBezTo>
                  <a:pt x="196850" y="807243"/>
                  <a:pt x="196654" y="809917"/>
                  <a:pt x="195262" y="812006"/>
                </a:cubicBezTo>
                <a:cubicBezTo>
                  <a:pt x="193675" y="814387"/>
                  <a:pt x="191780" y="816590"/>
                  <a:pt x="190500" y="819150"/>
                </a:cubicBezTo>
                <a:cubicBezTo>
                  <a:pt x="180649" y="838854"/>
                  <a:pt x="196996" y="812981"/>
                  <a:pt x="183356" y="833437"/>
                </a:cubicBezTo>
                <a:lnTo>
                  <a:pt x="178594" y="847725"/>
                </a:lnTo>
                <a:cubicBezTo>
                  <a:pt x="177800" y="850106"/>
                  <a:pt x="177604" y="852780"/>
                  <a:pt x="176212" y="854869"/>
                </a:cubicBezTo>
                <a:lnTo>
                  <a:pt x="171450" y="862012"/>
                </a:lnTo>
                <a:cubicBezTo>
                  <a:pt x="165789" y="878999"/>
                  <a:pt x="173816" y="858462"/>
                  <a:pt x="161925" y="876300"/>
                </a:cubicBezTo>
                <a:cubicBezTo>
                  <a:pt x="160533" y="878389"/>
                  <a:pt x="160936" y="881355"/>
                  <a:pt x="159544" y="883444"/>
                </a:cubicBezTo>
                <a:cubicBezTo>
                  <a:pt x="157676" y="886246"/>
                  <a:pt x="154467" y="887929"/>
                  <a:pt x="152400" y="890587"/>
                </a:cubicBezTo>
                <a:cubicBezTo>
                  <a:pt x="148886" y="895105"/>
                  <a:pt x="146050" y="900112"/>
                  <a:pt x="142875" y="904875"/>
                </a:cubicBezTo>
                <a:cubicBezTo>
                  <a:pt x="135543" y="915873"/>
                  <a:pt x="124840" y="921660"/>
                  <a:pt x="114300" y="928687"/>
                </a:cubicBezTo>
                <a:cubicBezTo>
                  <a:pt x="105067" y="934843"/>
                  <a:pt x="109872" y="932545"/>
                  <a:pt x="100012" y="935831"/>
                </a:cubicBezTo>
                <a:cubicBezTo>
                  <a:pt x="97631" y="937419"/>
                  <a:pt x="95499" y="939467"/>
                  <a:pt x="92869" y="940594"/>
                </a:cubicBezTo>
                <a:cubicBezTo>
                  <a:pt x="89861" y="941883"/>
                  <a:pt x="86617" y="942975"/>
                  <a:pt x="83344" y="942975"/>
                </a:cubicBezTo>
                <a:cubicBezTo>
                  <a:pt x="62691" y="942975"/>
                  <a:pt x="42069" y="941388"/>
                  <a:pt x="21431" y="940594"/>
                </a:cubicBezTo>
                <a:cubicBezTo>
                  <a:pt x="1611" y="935638"/>
                  <a:pt x="8926" y="935831"/>
                  <a:pt x="0" y="935831"/>
                </a:cubicBezTo>
                <a:lnTo>
                  <a:pt x="0" y="935831"/>
                </a:lnTo>
              </a:path>
            </a:pathLst>
          </a:custGeom>
          <a:noFill/>
          <a:ln w="603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18" name="117 Grupo"/>
          <p:cNvGrpSpPr/>
          <p:nvPr/>
        </p:nvGrpSpPr>
        <p:grpSpPr>
          <a:xfrm>
            <a:off x="6243977" y="3431208"/>
            <a:ext cx="216024" cy="391393"/>
            <a:chOff x="4211960" y="3970511"/>
            <a:chExt cx="288032" cy="641970"/>
          </a:xfrm>
        </p:grpSpPr>
        <p:sp>
          <p:nvSpPr>
            <p:cNvPr id="119" name="118 Triángulo isósceles"/>
            <p:cNvSpPr/>
            <p:nvPr/>
          </p:nvSpPr>
          <p:spPr>
            <a:xfrm rot="10800000">
              <a:off x="4283968" y="4221088"/>
              <a:ext cx="144016" cy="391393"/>
            </a:xfrm>
            <a:prstGeom prst="triangl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0" name="119 Elipse"/>
            <p:cNvSpPr/>
            <p:nvPr/>
          </p:nvSpPr>
          <p:spPr>
            <a:xfrm>
              <a:off x="4211960" y="3970511"/>
              <a:ext cx="288032" cy="288032"/>
            </a:xfrm>
            <a:prstGeom prst="ellips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121" name="120 Grupo"/>
          <p:cNvGrpSpPr/>
          <p:nvPr/>
        </p:nvGrpSpPr>
        <p:grpSpPr>
          <a:xfrm>
            <a:off x="6240683" y="2900234"/>
            <a:ext cx="216024" cy="391393"/>
            <a:chOff x="4211960" y="3970511"/>
            <a:chExt cx="288032" cy="641970"/>
          </a:xfrm>
        </p:grpSpPr>
        <p:sp>
          <p:nvSpPr>
            <p:cNvPr id="122" name="121 Triángulo isósceles"/>
            <p:cNvSpPr/>
            <p:nvPr/>
          </p:nvSpPr>
          <p:spPr>
            <a:xfrm rot="10800000">
              <a:off x="4283968" y="4221088"/>
              <a:ext cx="144016" cy="391393"/>
            </a:xfrm>
            <a:prstGeom prst="triangl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3" name="122 Elipse"/>
            <p:cNvSpPr/>
            <p:nvPr/>
          </p:nvSpPr>
          <p:spPr>
            <a:xfrm>
              <a:off x="4211960" y="3970511"/>
              <a:ext cx="288032" cy="288032"/>
            </a:xfrm>
            <a:prstGeom prst="ellips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124" name="123 Grupo"/>
          <p:cNvGrpSpPr/>
          <p:nvPr/>
        </p:nvGrpSpPr>
        <p:grpSpPr>
          <a:xfrm>
            <a:off x="6132671" y="4166138"/>
            <a:ext cx="216024" cy="391393"/>
            <a:chOff x="4211960" y="3970511"/>
            <a:chExt cx="288032" cy="641970"/>
          </a:xfrm>
        </p:grpSpPr>
        <p:sp>
          <p:nvSpPr>
            <p:cNvPr id="125" name="124 Triángulo isósceles"/>
            <p:cNvSpPr/>
            <p:nvPr/>
          </p:nvSpPr>
          <p:spPr>
            <a:xfrm rot="10800000">
              <a:off x="4283968" y="4221088"/>
              <a:ext cx="144016" cy="391393"/>
            </a:xfrm>
            <a:prstGeom prst="triangl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6" name="125 Elipse"/>
            <p:cNvSpPr/>
            <p:nvPr/>
          </p:nvSpPr>
          <p:spPr>
            <a:xfrm>
              <a:off x="4211960" y="3970511"/>
              <a:ext cx="288032" cy="288032"/>
            </a:xfrm>
            <a:prstGeom prst="ellips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127" name="Picture 6" descr="http://www.btechc.com/wp-content/uploads/2013/09/logo-industri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5758" y="4742200"/>
            <a:ext cx="410232" cy="350799"/>
          </a:xfrm>
          <a:prstGeom prst="rect">
            <a:avLst/>
          </a:prstGeom>
          <a:noFill/>
          <a:extLst>
            <a:ext uri="{909E8E84-426E-40DD-AFC4-6F175D3DCCD1}">
              <a14:hiddenFill xmlns:a14="http://schemas.microsoft.com/office/drawing/2010/main">
                <a:solidFill>
                  <a:srgbClr val="FFFFFF"/>
                </a:solidFill>
              </a14:hiddenFill>
            </a:ext>
          </a:extLst>
        </p:spPr>
      </p:pic>
      <p:sp>
        <p:nvSpPr>
          <p:cNvPr id="129" name="128 CuadroTexto"/>
          <p:cNvSpPr txBox="1"/>
          <p:nvPr/>
        </p:nvSpPr>
        <p:spPr>
          <a:xfrm>
            <a:off x="4696893" y="2542480"/>
            <a:ext cx="553134" cy="461665"/>
          </a:xfrm>
          <a:prstGeom prst="rect">
            <a:avLst/>
          </a:prstGeom>
          <a:solidFill>
            <a:schemeClr val="bg1"/>
          </a:solidFill>
        </p:spPr>
        <p:txBody>
          <a:bodyPr wrap="square" rtlCol="0">
            <a:spAutoFit/>
          </a:bodyPr>
          <a:lstStyle/>
          <a:p>
            <a:r>
              <a:rPr lang="es-PE" sz="1200" b="1" dirty="0" smtClean="0">
                <a:latin typeface="Arial Narrow" panose="020B0606020202030204" pitchFamily="34" charset="0"/>
              </a:rPr>
              <a:t>Ref. Talara</a:t>
            </a:r>
            <a:endParaRPr lang="es-PE" sz="1200" b="1" dirty="0">
              <a:latin typeface="Arial Narrow" panose="020B0606020202030204" pitchFamily="34" charset="0"/>
            </a:endParaRPr>
          </a:p>
        </p:txBody>
      </p:sp>
      <p:sp>
        <p:nvSpPr>
          <p:cNvPr id="130" name="129 CuadroTexto"/>
          <p:cNvSpPr txBox="1"/>
          <p:nvPr/>
        </p:nvSpPr>
        <p:spPr>
          <a:xfrm>
            <a:off x="6300057" y="2615694"/>
            <a:ext cx="572079"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smtClean="0"/>
              <a:t>Sullana</a:t>
            </a:r>
            <a:endParaRPr lang="es-PE" sz="1050" dirty="0"/>
          </a:p>
        </p:txBody>
      </p:sp>
      <p:sp>
        <p:nvSpPr>
          <p:cNvPr id="131" name="130 CuadroTexto"/>
          <p:cNvSpPr txBox="1"/>
          <p:nvPr/>
        </p:nvSpPr>
        <p:spPr>
          <a:xfrm>
            <a:off x="6428282" y="3715144"/>
            <a:ext cx="572079"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smtClean="0"/>
              <a:t>Piura</a:t>
            </a:r>
            <a:endParaRPr lang="es-PE" sz="1050" dirty="0"/>
          </a:p>
        </p:txBody>
      </p:sp>
      <p:sp>
        <p:nvSpPr>
          <p:cNvPr id="132" name="131 CuadroTexto"/>
          <p:cNvSpPr txBox="1"/>
          <p:nvPr/>
        </p:nvSpPr>
        <p:spPr>
          <a:xfrm>
            <a:off x="6395000" y="4311262"/>
            <a:ext cx="774592"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err="1" smtClean="0"/>
              <a:t>Sechura</a:t>
            </a:r>
            <a:endParaRPr lang="es-PE" sz="1050" dirty="0"/>
          </a:p>
        </p:txBody>
      </p:sp>
      <p:sp>
        <p:nvSpPr>
          <p:cNvPr id="133" name="132 CuadroTexto"/>
          <p:cNvSpPr txBox="1"/>
          <p:nvPr/>
        </p:nvSpPr>
        <p:spPr>
          <a:xfrm>
            <a:off x="5109926" y="4814024"/>
            <a:ext cx="467544"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smtClean="0"/>
              <a:t>Vale</a:t>
            </a:r>
            <a:endParaRPr lang="es-PE" sz="1050" dirty="0"/>
          </a:p>
        </p:txBody>
      </p:sp>
      <p:sp>
        <p:nvSpPr>
          <p:cNvPr id="134" name="133 CuadroTexto"/>
          <p:cNvSpPr txBox="1"/>
          <p:nvPr/>
        </p:nvSpPr>
        <p:spPr>
          <a:xfrm>
            <a:off x="5176247" y="3235271"/>
            <a:ext cx="478408"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smtClean="0"/>
              <a:t>Paita</a:t>
            </a:r>
            <a:endParaRPr lang="es-PE" sz="1050" dirty="0"/>
          </a:p>
        </p:txBody>
      </p:sp>
      <p:pic>
        <p:nvPicPr>
          <p:cNvPr id="135" name="Picture 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8630" y="3402311"/>
            <a:ext cx="522793" cy="28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135 Forma libre"/>
          <p:cNvSpPr/>
          <p:nvPr/>
        </p:nvSpPr>
        <p:spPr>
          <a:xfrm>
            <a:off x="5653307" y="3596405"/>
            <a:ext cx="126207" cy="45244"/>
          </a:xfrm>
          <a:custGeom>
            <a:avLst/>
            <a:gdLst>
              <a:gd name="connsiteX0" fmla="*/ 0 w 126207"/>
              <a:gd name="connsiteY0" fmla="*/ 45244 h 45244"/>
              <a:gd name="connsiteX1" fmla="*/ 0 w 126207"/>
              <a:gd name="connsiteY1" fmla="*/ 45244 h 45244"/>
              <a:gd name="connsiteX2" fmla="*/ 16669 w 126207"/>
              <a:gd name="connsiteY2" fmla="*/ 28575 h 45244"/>
              <a:gd name="connsiteX3" fmla="*/ 23813 w 126207"/>
              <a:gd name="connsiteY3" fmla="*/ 23812 h 45244"/>
              <a:gd name="connsiteX4" fmla="*/ 28575 w 126207"/>
              <a:gd name="connsiteY4" fmla="*/ 16669 h 45244"/>
              <a:gd name="connsiteX5" fmla="*/ 45244 w 126207"/>
              <a:gd name="connsiteY5" fmla="*/ 11906 h 45244"/>
              <a:gd name="connsiteX6" fmla="*/ 95250 w 126207"/>
              <a:gd name="connsiteY6" fmla="*/ 9525 h 45244"/>
              <a:gd name="connsiteX7" fmla="*/ 126207 w 126207"/>
              <a:gd name="connsiteY7" fmla="*/ 11906 h 45244"/>
              <a:gd name="connsiteX8" fmla="*/ 121444 w 126207"/>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207" h="45244">
                <a:moveTo>
                  <a:pt x="0" y="45244"/>
                </a:moveTo>
                <a:lnTo>
                  <a:pt x="0" y="45244"/>
                </a:lnTo>
                <a:cubicBezTo>
                  <a:pt x="5556" y="39688"/>
                  <a:pt x="10828" y="33832"/>
                  <a:pt x="16669" y="28575"/>
                </a:cubicBezTo>
                <a:cubicBezTo>
                  <a:pt x="18796" y="26660"/>
                  <a:pt x="21789" y="25836"/>
                  <a:pt x="23813" y="23812"/>
                </a:cubicBezTo>
                <a:cubicBezTo>
                  <a:pt x="25836" y="21789"/>
                  <a:pt x="26340" y="18457"/>
                  <a:pt x="28575" y="16669"/>
                </a:cubicBezTo>
                <a:cubicBezTo>
                  <a:pt x="30017" y="15516"/>
                  <a:pt x="44766" y="11944"/>
                  <a:pt x="45244" y="11906"/>
                </a:cubicBezTo>
                <a:cubicBezTo>
                  <a:pt x="61878" y="10575"/>
                  <a:pt x="78581" y="10319"/>
                  <a:pt x="95250" y="9525"/>
                </a:cubicBezTo>
                <a:cubicBezTo>
                  <a:pt x="116634" y="12579"/>
                  <a:pt x="106306" y="11906"/>
                  <a:pt x="126207" y="11906"/>
                </a:cubicBezTo>
                <a:lnTo>
                  <a:pt x="121444" y="0"/>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7" name="136 Grupo"/>
          <p:cNvGrpSpPr/>
          <p:nvPr/>
        </p:nvGrpSpPr>
        <p:grpSpPr>
          <a:xfrm>
            <a:off x="5588791" y="3274426"/>
            <a:ext cx="216024" cy="391393"/>
            <a:chOff x="4211960" y="3970511"/>
            <a:chExt cx="288032" cy="641970"/>
          </a:xfrm>
        </p:grpSpPr>
        <p:sp>
          <p:nvSpPr>
            <p:cNvPr id="138" name="137 Triángulo isósceles"/>
            <p:cNvSpPr/>
            <p:nvPr/>
          </p:nvSpPr>
          <p:spPr>
            <a:xfrm rot="10800000">
              <a:off x="4283968" y="4221088"/>
              <a:ext cx="144016" cy="391393"/>
            </a:xfrm>
            <a:prstGeom prst="triangl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9" name="138 Elipse"/>
            <p:cNvSpPr/>
            <p:nvPr/>
          </p:nvSpPr>
          <p:spPr>
            <a:xfrm>
              <a:off x="4211960" y="3970511"/>
              <a:ext cx="288032" cy="288032"/>
            </a:xfrm>
            <a:prstGeom prst="ellips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140" name="139 Grupo"/>
          <p:cNvGrpSpPr/>
          <p:nvPr/>
        </p:nvGrpSpPr>
        <p:grpSpPr>
          <a:xfrm>
            <a:off x="5415451" y="2462923"/>
            <a:ext cx="216024" cy="391393"/>
            <a:chOff x="4211960" y="3970511"/>
            <a:chExt cx="288032" cy="641970"/>
          </a:xfrm>
        </p:grpSpPr>
        <p:sp>
          <p:nvSpPr>
            <p:cNvPr id="141" name="140 Triángulo isósceles"/>
            <p:cNvSpPr/>
            <p:nvPr/>
          </p:nvSpPr>
          <p:spPr>
            <a:xfrm rot="10800000">
              <a:off x="4283968" y="4221088"/>
              <a:ext cx="144016" cy="391393"/>
            </a:xfrm>
            <a:prstGeom prst="triangl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2" name="141 Elipse"/>
            <p:cNvSpPr/>
            <p:nvPr/>
          </p:nvSpPr>
          <p:spPr>
            <a:xfrm>
              <a:off x="4211960" y="3970511"/>
              <a:ext cx="288032" cy="288032"/>
            </a:xfrm>
            <a:prstGeom prst="ellipse">
              <a:avLst/>
            </a:prstGeom>
            <a:gradFill>
              <a:gsLst>
                <a:gs pos="0">
                  <a:srgbClr val="C00000"/>
                </a:gs>
                <a:gs pos="100000">
                  <a:srgbClr val="FF0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143" name="Picture 10" descr="http://thumbs.dreamstime.com/t/oil-refinery-plant-chemical-factory-silhouette-vector-illustration-42501542.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8230" y="2410746"/>
            <a:ext cx="381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44" name="143 Forma libre"/>
          <p:cNvSpPr/>
          <p:nvPr/>
        </p:nvSpPr>
        <p:spPr>
          <a:xfrm>
            <a:off x="5474219" y="2402737"/>
            <a:ext cx="255983" cy="425914"/>
          </a:xfrm>
          <a:custGeom>
            <a:avLst/>
            <a:gdLst>
              <a:gd name="connsiteX0" fmla="*/ 0 w 207169"/>
              <a:gd name="connsiteY0" fmla="*/ 261938 h 313152"/>
              <a:gd name="connsiteX1" fmla="*/ 0 w 207169"/>
              <a:gd name="connsiteY1" fmla="*/ 261938 h 313152"/>
              <a:gd name="connsiteX2" fmla="*/ 16669 w 207169"/>
              <a:gd name="connsiteY2" fmla="*/ 278606 h 313152"/>
              <a:gd name="connsiteX3" fmla="*/ 26194 w 207169"/>
              <a:gd name="connsiteY3" fmla="*/ 292894 h 313152"/>
              <a:gd name="connsiteX4" fmla="*/ 40481 w 207169"/>
              <a:gd name="connsiteY4" fmla="*/ 304800 h 313152"/>
              <a:gd name="connsiteX5" fmla="*/ 47625 w 207169"/>
              <a:gd name="connsiteY5" fmla="*/ 307181 h 313152"/>
              <a:gd name="connsiteX6" fmla="*/ 80963 w 207169"/>
              <a:gd name="connsiteY6" fmla="*/ 309563 h 313152"/>
              <a:gd name="connsiteX7" fmla="*/ 102394 w 207169"/>
              <a:gd name="connsiteY7" fmla="*/ 304800 h 313152"/>
              <a:gd name="connsiteX8" fmla="*/ 116681 w 207169"/>
              <a:gd name="connsiteY8" fmla="*/ 295275 h 313152"/>
              <a:gd name="connsiteX9" fmla="*/ 130969 w 207169"/>
              <a:gd name="connsiteY9" fmla="*/ 285750 h 313152"/>
              <a:gd name="connsiteX10" fmla="*/ 138113 w 207169"/>
              <a:gd name="connsiteY10" fmla="*/ 280988 h 313152"/>
              <a:gd name="connsiteX11" fmla="*/ 150019 w 207169"/>
              <a:gd name="connsiteY11" fmla="*/ 266700 h 313152"/>
              <a:gd name="connsiteX12" fmla="*/ 157163 w 207169"/>
              <a:gd name="connsiteY12" fmla="*/ 252413 h 313152"/>
              <a:gd name="connsiteX13" fmla="*/ 161925 w 207169"/>
              <a:gd name="connsiteY13" fmla="*/ 245269 h 313152"/>
              <a:gd name="connsiteX14" fmla="*/ 166688 w 207169"/>
              <a:gd name="connsiteY14" fmla="*/ 235744 h 313152"/>
              <a:gd name="connsiteX15" fmla="*/ 176213 w 207169"/>
              <a:gd name="connsiteY15" fmla="*/ 221456 h 313152"/>
              <a:gd name="connsiteX16" fmla="*/ 178594 w 207169"/>
              <a:gd name="connsiteY16" fmla="*/ 116681 h 313152"/>
              <a:gd name="connsiteX17" fmla="*/ 180975 w 207169"/>
              <a:gd name="connsiteY17" fmla="*/ 97631 h 313152"/>
              <a:gd name="connsiteX18" fmla="*/ 185738 w 207169"/>
              <a:gd name="connsiteY18" fmla="*/ 90488 h 313152"/>
              <a:gd name="connsiteX19" fmla="*/ 192881 w 207169"/>
              <a:gd name="connsiteY19" fmla="*/ 76200 h 313152"/>
              <a:gd name="connsiteX20" fmla="*/ 200025 w 207169"/>
              <a:gd name="connsiteY20" fmla="*/ 52388 h 313152"/>
              <a:gd name="connsiteX21" fmla="*/ 202406 w 207169"/>
              <a:gd name="connsiteY21" fmla="*/ 47625 h 313152"/>
              <a:gd name="connsiteX22" fmla="*/ 207169 w 207169"/>
              <a:gd name="connsiteY22" fmla="*/ 0 h 31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169" h="313152">
                <a:moveTo>
                  <a:pt x="0" y="261938"/>
                </a:moveTo>
                <a:lnTo>
                  <a:pt x="0" y="261938"/>
                </a:lnTo>
                <a:cubicBezTo>
                  <a:pt x="5556" y="267494"/>
                  <a:pt x="11593" y="272608"/>
                  <a:pt x="16669" y="278606"/>
                </a:cubicBezTo>
                <a:cubicBezTo>
                  <a:pt x="20366" y="282976"/>
                  <a:pt x="22147" y="288847"/>
                  <a:pt x="26194" y="292894"/>
                </a:cubicBezTo>
                <a:cubicBezTo>
                  <a:pt x="31460" y="298160"/>
                  <a:pt x="33851" y="301485"/>
                  <a:pt x="40481" y="304800"/>
                </a:cubicBezTo>
                <a:cubicBezTo>
                  <a:pt x="42726" y="305922"/>
                  <a:pt x="45244" y="306387"/>
                  <a:pt x="47625" y="307181"/>
                </a:cubicBezTo>
                <a:cubicBezTo>
                  <a:pt x="61740" y="316592"/>
                  <a:pt x="52910" y="312864"/>
                  <a:pt x="80963" y="309563"/>
                </a:cubicBezTo>
                <a:cubicBezTo>
                  <a:pt x="84401" y="309158"/>
                  <a:pt x="97597" y="307465"/>
                  <a:pt x="102394" y="304800"/>
                </a:cubicBezTo>
                <a:cubicBezTo>
                  <a:pt x="107397" y="302020"/>
                  <a:pt x="111919" y="298450"/>
                  <a:pt x="116681" y="295275"/>
                </a:cubicBezTo>
                <a:lnTo>
                  <a:pt x="130969" y="285750"/>
                </a:lnTo>
                <a:lnTo>
                  <a:pt x="138113" y="280988"/>
                </a:lnTo>
                <a:cubicBezTo>
                  <a:pt x="149936" y="263251"/>
                  <a:pt x="134740" y="285035"/>
                  <a:pt x="150019" y="266700"/>
                </a:cubicBezTo>
                <a:cubicBezTo>
                  <a:pt x="158545" y="256468"/>
                  <a:pt x="151795" y="263147"/>
                  <a:pt x="157163" y="252413"/>
                </a:cubicBezTo>
                <a:cubicBezTo>
                  <a:pt x="158443" y="249853"/>
                  <a:pt x="160505" y="247754"/>
                  <a:pt x="161925" y="245269"/>
                </a:cubicBezTo>
                <a:cubicBezTo>
                  <a:pt x="163686" y="242187"/>
                  <a:pt x="164862" y="238788"/>
                  <a:pt x="166688" y="235744"/>
                </a:cubicBezTo>
                <a:cubicBezTo>
                  <a:pt x="169633" y="230836"/>
                  <a:pt x="176213" y="221456"/>
                  <a:pt x="176213" y="221456"/>
                </a:cubicBezTo>
                <a:cubicBezTo>
                  <a:pt x="190516" y="178544"/>
                  <a:pt x="181107" y="212187"/>
                  <a:pt x="178594" y="116681"/>
                </a:cubicBezTo>
                <a:cubicBezTo>
                  <a:pt x="179388" y="110331"/>
                  <a:pt x="179291" y="103805"/>
                  <a:pt x="180975" y="97631"/>
                </a:cubicBezTo>
                <a:cubicBezTo>
                  <a:pt x="181728" y="94870"/>
                  <a:pt x="184458" y="93048"/>
                  <a:pt x="185738" y="90488"/>
                </a:cubicBezTo>
                <a:cubicBezTo>
                  <a:pt x="195604" y="70757"/>
                  <a:pt x="179225" y="96688"/>
                  <a:pt x="192881" y="76200"/>
                </a:cubicBezTo>
                <a:cubicBezTo>
                  <a:pt x="194590" y="69366"/>
                  <a:pt x="197128" y="58182"/>
                  <a:pt x="200025" y="52388"/>
                </a:cubicBezTo>
                <a:lnTo>
                  <a:pt x="202406" y="47625"/>
                </a:lnTo>
                <a:lnTo>
                  <a:pt x="207169"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7" name="146 CuadroTexto"/>
          <p:cNvSpPr txBox="1"/>
          <p:nvPr/>
        </p:nvSpPr>
        <p:spPr>
          <a:xfrm>
            <a:off x="6850382" y="3048368"/>
            <a:ext cx="1576410" cy="707886"/>
          </a:xfrm>
          <a:prstGeom prst="rect">
            <a:avLst/>
          </a:prstGeom>
          <a:solidFill>
            <a:schemeClr val="bg1"/>
          </a:solidFill>
        </p:spPr>
        <p:txBody>
          <a:bodyPr wrap="square" rtlCol="0">
            <a:spAutoFit/>
          </a:bodyPr>
          <a:lstStyle>
            <a:defPPr>
              <a:defRPr lang="es-ES"/>
            </a:defPPr>
            <a:lvl1pPr>
              <a:defRPr sz="1050" b="1">
                <a:latin typeface="Arial Narrow" panose="020B0606020202030204" pitchFamily="34" charset="0"/>
              </a:defRPr>
            </a:lvl1pPr>
          </a:lstStyle>
          <a:p>
            <a:r>
              <a:rPr lang="es-PE" sz="2000" dirty="0" smtClean="0"/>
              <a:t>255 km Acero</a:t>
            </a:r>
          </a:p>
          <a:p>
            <a:r>
              <a:rPr lang="es-PE" sz="2000" dirty="0" smtClean="0"/>
              <a:t>1685 km PE</a:t>
            </a:r>
            <a:endParaRPr lang="es-PE" sz="2000" dirty="0"/>
          </a:p>
        </p:txBody>
      </p:sp>
      <p:sp>
        <p:nvSpPr>
          <p:cNvPr id="148" name="147 CuadroTexto"/>
          <p:cNvSpPr txBox="1"/>
          <p:nvPr/>
        </p:nvSpPr>
        <p:spPr>
          <a:xfrm>
            <a:off x="5671898" y="2509564"/>
            <a:ext cx="572079" cy="253916"/>
          </a:xfrm>
          <a:prstGeom prst="rect">
            <a:avLst/>
          </a:prstGeom>
          <a:solidFill>
            <a:schemeClr val="bg1"/>
          </a:solidFill>
        </p:spPr>
        <p:txBody>
          <a:bodyPr wrap="square" rtlCol="0">
            <a:spAutoFit/>
          </a:bodyPr>
          <a:lstStyle>
            <a:defPPr>
              <a:defRPr lang="es-ES"/>
            </a:defPPr>
            <a:lvl1pPr>
              <a:defRPr sz="1400" b="1">
                <a:latin typeface="Arial Narrow" panose="020B0606020202030204" pitchFamily="34" charset="0"/>
              </a:defRPr>
            </a:lvl1pPr>
          </a:lstStyle>
          <a:p>
            <a:r>
              <a:rPr lang="es-PE" sz="1050" dirty="0" smtClean="0"/>
              <a:t>Talara</a:t>
            </a:r>
            <a:endParaRPr lang="es-PE" sz="1050" dirty="0"/>
          </a:p>
        </p:txBody>
      </p:sp>
      <p:sp>
        <p:nvSpPr>
          <p:cNvPr id="149" name="148 Forma libre"/>
          <p:cNvSpPr/>
          <p:nvPr/>
        </p:nvSpPr>
        <p:spPr>
          <a:xfrm>
            <a:off x="5717602" y="3641725"/>
            <a:ext cx="625475" cy="120650"/>
          </a:xfrm>
          <a:custGeom>
            <a:avLst/>
            <a:gdLst>
              <a:gd name="connsiteX0" fmla="*/ 625475 w 625475"/>
              <a:gd name="connsiteY0" fmla="*/ 120650 h 120650"/>
              <a:gd name="connsiteX1" fmla="*/ 498475 w 625475"/>
              <a:gd name="connsiteY1" fmla="*/ 120650 h 120650"/>
              <a:gd name="connsiteX2" fmla="*/ 400050 w 625475"/>
              <a:gd name="connsiteY2" fmla="*/ 95250 h 120650"/>
              <a:gd name="connsiteX3" fmla="*/ 234950 w 625475"/>
              <a:gd name="connsiteY3" fmla="*/ 57150 h 120650"/>
              <a:gd name="connsiteX4" fmla="*/ 88900 w 625475"/>
              <a:gd name="connsiteY4" fmla="*/ 31750 h 120650"/>
              <a:gd name="connsiteX5" fmla="*/ 0 w 625475"/>
              <a:gd name="connsiteY5" fmla="*/ 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5" h="120650">
                <a:moveTo>
                  <a:pt x="625475" y="120650"/>
                </a:moveTo>
                <a:lnTo>
                  <a:pt x="498475" y="120650"/>
                </a:lnTo>
                <a:lnTo>
                  <a:pt x="400050" y="95250"/>
                </a:lnTo>
                <a:lnTo>
                  <a:pt x="234950" y="57150"/>
                </a:lnTo>
                <a:lnTo>
                  <a:pt x="88900" y="31750"/>
                </a:lnTo>
                <a:lnTo>
                  <a:pt x="0" y="0"/>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0" name="149 Grupo"/>
          <p:cNvGrpSpPr/>
          <p:nvPr/>
        </p:nvGrpSpPr>
        <p:grpSpPr>
          <a:xfrm>
            <a:off x="5816310" y="3519011"/>
            <a:ext cx="370367" cy="212087"/>
            <a:chOff x="-304800" y="2256712"/>
            <a:chExt cx="6583680" cy="3275408"/>
          </a:xfrm>
        </p:grpSpPr>
        <p:pic>
          <p:nvPicPr>
            <p:cNvPr id="151" name="Picture 15" descr="https://upload.wikimedia.org/wikipedia/commons/7/7b/Logo_portail_camion.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781" t="17099" r="12761" b="15737"/>
            <a:stretch/>
          </p:blipFill>
          <p:spPr bwMode="auto">
            <a:xfrm>
              <a:off x="-304800" y="2256712"/>
              <a:ext cx="6583680" cy="3275408"/>
            </a:xfrm>
            <a:prstGeom prst="rect">
              <a:avLst/>
            </a:prstGeom>
            <a:noFill/>
            <a:extLst>
              <a:ext uri="{909E8E84-426E-40DD-AFC4-6F175D3DCCD1}">
                <a14:hiddenFill xmlns:a14="http://schemas.microsoft.com/office/drawing/2010/main">
                  <a:solidFill>
                    <a:srgbClr val="FFFFFF"/>
                  </a:solidFill>
                </a14:hiddenFill>
              </a:ext>
            </a:extLst>
          </p:spPr>
        </p:pic>
        <p:sp>
          <p:nvSpPr>
            <p:cNvPr id="152" name="151 Forma libre"/>
            <p:cNvSpPr/>
            <p:nvPr/>
          </p:nvSpPr>
          <p:spPr>
            <a:xfrm>
              <a:off x="1684020" y="2453640"/>
              <a:ext cx="4389120" cy="1760220"/>
            </a:xfrm>
            <a:custGeom>
              <a:avLst/>
              <a:gdLst>
                <a:gd name="connsiteX0" fmla="*/ 38100 w 4389120"/>
                <a:gd name="connsiteY0" fmla="*/ 1744980 h 1760220"/>
                <a:gd name="connsiteX1" fmla="*/ 2446020 w 4389120"/>
                <a:gd name="connsiteY1" fmla="*/ 1729740 h 1760220"/>
                <a:gd name="connsiteX2" fmla="*/ 2689860 w 4389120"/>
                <a:gd name="connsiteY2" fmla="*/ 1501140 h 1760220"/>
                <a:gd name="connsiteX3" fmla="*/ 2773680 w 4389120"/>
                <a:gd name="connsiteY3" fmla="*/ 1463040 h 1760220"/>
                <a:gd name="connsiteX4" fmla="*/ 2834640 w 4389120"/>
                <a:gd name="connsiteY4" fmla="*/ 1424940 h 1760220"/>
                <a:gd name="connsiteX5" fmla="*/ 2926080 w 4389120"/>
                <a:gd name="connsiteY5" fmla="*/ 1409700 h 1760220"/>
                <a:gd name="connsiteX6" fmla="*/ 2948940 w 4389120"/>
                <a:gd name="connsiteY6" fmla="*/ 1402080 h 1760220"/>
                <a:gd name="connsiteX7" fmla="*/ 3215640 w 4389120"/>
                <a:gd name="connsiteY7" fmla="*/ 1402080 h 1760220"/>
                <a:gd name="connsiteX8" fmla="*/ 3345180 w 4389120"/>
                <a:gd name="connsiteY8" fmla="*/ 1424940 h 1760220"/>
                <a:gd name="connsiteX9" fmla="*/ 3429000 w 4389120"/>
                <a:gd name="connsiteY9" fmla="*/ 1440180 h 1760220"/>
                <a:gd name="connsiteX10" fmla="*/ 3451860 w 4389120"/>
                <a:gd name="connsiteY10" fmla="*/ 1447800 h 1760220"/>
                <a:gd name="connsiteX11" fmla="*/ 3512820 w 4389120"/>
                <a:gd name="connsiteY11" fmla="*/ 1463040 h 1760220"/>
                <a:gd name="connsiteX12" fmla="*/ 3558540 w 4389120"/>
                <a:gd name="connsiteY12" fmla="*/ 1485900 h 1760220"/>
                <a:gd name="connsiteX13" fmla="*/ 3604260 w 4389120"/>
                <a:gd name="connsiteY13" fmla="*/ 1508760 h 1760220"/>
                <a:gd name="connsiteX14" fmla="*/ 3649980 w 4389120"/>
                <a:gd name="connsiteY14" fmla="*/ 1539240 h 1760220"/>
                <a:gd name="connsiteX15" fmla="*/ 3726180 w 4389120"/>
                <a:gd name="connsiteY15" fmla="*/ 1584960 h 1760220"/>
                <a:gd name="connsiteX16" fmla="*/ 3756660 w 4389120"/>
                <a:gd name="connsiteY16" fmla="*/ 1600200 h 1760220"/>
                <a:gd name="connsiteX17" fmla="*/ 3779520 w 4389120"/>
                <a:gd name="connsiteY17" fmla="*/ 1615440 h 1760220"/>
                <a:gd name="connsiteX18" fmla="*/ 3810000 w 4389120"/>
                <a:gd name="connsiteY18" fmla="*/ 1668780 h 1760220"/>
                <a:gd name="connsiteX19" fmla="*/ 3825240 w 4389120"/>
                <a:gd name="connsiteY19" fmla="*/ 1691640 h 1760220"/>
                <a:gd name="connsiteX20" fmla="*/ 3825240 w 4389120"/>
                <a:gd name="connsiteY20" fmla="*/ 1744980 h 1760220"/>
                <a:gd name="connsiteX21" fmla="*/ 4373880 w 4389120"/>
                <a:gd name="connsiteY21" fmla="*/ 1760220 h 1760220"/>
                <a:gd name="connsiteX22" fmla="*/ 4389120 w 4389120"/>
                <a:gd name="connsiteY22" fmla="*/ 15240 h 1760220"/>
                <a:gd name="connsiteX23" fmla="*/ 0 w 4389120"/>
                <a:gd name="connsiteY23" fmla="*/ 0 h 1760220"/>
                <a:gd name="connsiteX24" fmla="*/ 38100 w 4389120"/>
                <a:gd name="connsiteY24" fmla="*/ 1744980 h 1760220"/>
                <a:gd name="connsiteX0" fmla="*/ 0 w 4389120"/>
                <a:gd name="connsiteY0" fmla="*/ 1752600 h 1760220"/>
                <a:gd name="connsiteX1" fmla="*/ 2446020 w 4389120"/>
                <a:gd name="connsiteY1" fmla="*/ 1729740 h 1760220"/>
                <a:gd name="connsiteX2" fmla="*/ 2689860 w 4389120"/>
                <a:gd name="connsiteY2" fmla="*/ 1501140 h 1760220"/>
                <a:gd name="connsiteX3" fmla="*/ 2773680 w 4389120"/>
                <a:gd name="connsiteY3" fmla="*/ 1463040 h 1760220"/>
                <a:gd name="connsiteX4" fmla="*/ 2834640 w 4389120"/>
                <a:gd name="connsiteY4" fmla="*/ 1424940 h 1760220"/>
                <a:gd name="connsiteX5" fmla="*/ 2926080 w 4389120"/>
                <a:gd name="connsiteY5" fmla="*/ 1409700 h 1760220"/>
                <a:gd name="connsiteX6" fmla="*/ 2948940 w 4389120"/>
                <a:gd name="connsiteY6" fmla="*/ 1402080 h 1760220"/>
                <a:gd name="connsiteX7" fmla="*/ 3215640 w 4389120"/>
                <a:gd name="connsiteY7" fmla="*/ 1402080 h 1760220"/>
                <a:gd name="connsiteX8" fmla="*/ 3345180 w 4389120"/>
                <a:gd name="connsiteY8" fmla="*/ 1424940 h 1760220"/>
                <a:gd name="connsiteX9" fmla="*/ 3429000 w 4389120"/>
                <a:gd name="connsiteY9" fmla="*/ 1440180 h 1760220"/>
                <a:gd name="connsiteX10" fmla="*/ 3451860 w 4389120"/>
                <a:gd name="connsiteY10" fmla="*/ 1447800 h 1760220"/>
                <a:gd name="connsiteX11" fmla="*/ 3512820 w 4389120"/>
                <a:gd name="connsiteY11" fmla="*/ 1463040 h 1760220"/>
                <a:gd name="connsiteX12" fmla="*/ 3558540 w 4389120"/>
                <a:gd name="connsiteY12" fmla="*/ 1485900 h 1760220"/>
                <a:gd name="connsiteX13" fmla="*/ 3604260 w 4389120"/>
                <a:gd name="connsiteY13" fmla="*/ 1508760 h 1760220"/>
                <a:gd name="connsiteX14" fmla="*/ 3649980 w 4389120"/>
                <a:gd name="connsiteY14" fmla="*/ 1539240 h 1760220"/>
                <a:gd name="connsiteX15" fmla="*/ 3726180 w 4389120"/>
                <a:gd name="connsiteY15" fmla="*/ 1584960 h 1760220"/>
                <a:gd name="connsiteX16" fmla="*/ 3756660 w 4389120"/>
                <a:gd name="connsiteY16" fmla="*/ 1600200 h 1760220"/>
                <a:gd name="connsiteX17" fmla="*/ 3779520 w 4389120"/>
                <a:gd name="connsiteY17" fmla="*/ 1615440 h 1760220"/>
                <a:gd name="connsiteX18" fmla="*/ 3810000 w 4389120"/>
                <a:gd name="connsiteY18" fmla="*/ 1668780 h 1760220"/>
                <a:gd name="connsiteX19" fmla="*/ 3825240 w 4389120"/>
                <a:gd name="connsiteY19" fmla="*/ 1691640 h 1760220"/>
                <a:gd name="connsiteX20" fmla="*/ 3825240 w 4389120"/>
                <a:gd name="connsiteY20" fmla="*/ 1744980 h 1760220"/>
                <a:gd name="connsiteX21" fmla="*/ 4373880 w 4389120"/>
                <a:gd name="connsiteY21" fmla="*/ 1760220 h 1760220"/>
                <a:gd name="connsiteX22" fmla="*/ 4389120 w 4389120"/>
                <a:gd name="connsiteY22" fmla="*/ 15240 h 1760220"/>
                <a:gd name="connsiteX23" fmla="*/ 0 w 4389120"/>
                <a:gd name="connsiteY23" fmla="*/ 0 h 1760220"/>
                <a:gd name="connsiteX24" fmla="*/ 0 w 4389120"/>
                <a:gd name="connsiteY24" fmla="*/ 175260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89120" h="1760220">
                  <a:moveTo>
                    <a:pt x="0" y="1752600"/>
                  </a:moveTo>
                  <a:lnTo>
                    <a:pt x="2446020" y="1729740"/>
                  </a:lnTo>
                  <a:lnTo>
                    <a:pt x="2689860" y="1501140"/>
                  </a:lnTo>
                  <a:lnTo>
                    <a:pt x="2773680" y="1463040"/>
                  </a:lnTo>
                  <a:cubicBezTo>
                    <a:pt x="2794000" y="1450340"/>
                    <a:pt x="2813207" y="1435656"/>
                    <a:pt x="2834640" y="1424940"/>
                  </a:cubicBezTo>
                  <a:cubicBezTo>
                    <a:pt x="2851422" y="1416549"/>
                    <a:pt x="2920360" y="1410415"/>
                    <a:pt x="2926080" y="1409700"/>
                  </a:cubicBezTo>
                  <a:cubicBezTo>
                    <a:pt x="2933700" y="1407160"/>
                    <a:pt x="2941017" y="1403400"/>
                    <a:pt x="2948940" y="1402080"/>
                  </a:cubicBezTo>
                  <a:cubicBezTo>
                    <a:pt x="3046841" y="1385763"/>
                    <a:pt x="3099021" y="1397595"/>
                    <a:pt x="3215640" y="1402080"/>
                  </a:cubicBezTo>
                  <a:cubicBezTo>
                    <a:pt x="3309452" y="1420842"/>
                    <a:pt x="3266197" y="1413657"/>
                    <a:pt x="3345180" y="1424940"/>
                  </a:cubicBezTo>
                  <a:cubicBezTo>
                    <a:pt x="3397606" y="1442415"/>
                    <a:pt x="3334221" y="1422947"/>
                    <a:pt x="3429000" y="1440180"/>
                  </a:cubicBezTo>
                  <a:cubicBezTo>
                    <a:pt x="3436903" y="1441617"/>
                    <a:pt x="3444111" y="1445687"/>
                    <a:pt x="3451860" y="1447800"/>
                  </a:cubicBezTo>
                  <a:cubicBezTo>
                    <a:pt x="3472067" y="1453311"/>
                    <a:pt x="3512820" y="1463040"/>
                    <a:pt x="3512820" y="1463040"/>
                  </a:cubicBezTo>
                  <a:cubicBezTo>
                    <a:pt x="3578334" y="1506716"/>
                    <a:pt x="3495444" y="1454352"/>
                    <a:pt x="3558540" y="1485900"/>
                  </a:cubicBezTo>
                  <a:cubicBezTo>
                    <a:pt x="3617626" y="1515443"/>
                    <a:pt x="3546801" y="1489607"/>
                    <a:pt x="3604260" y="1508760"/>
                  </a:cubicBezTo>
                  <a:cubicBezTo>
                    <a:pt x="3619500" y="1518920"/>
                    <a:pt x="3633597" y="1531049"/>
                    <a:pt x="3649980" y="1539240"/>
                  </a:cubicBezTo>
                  <a:cubicBezTo>
                    <a:pt x="3696843" y="1562671"/>
                    <a:pt x="3671009" y="1548179"/>
                    <a:pt x="3726180" y="1584960"/>
                  </a:cubicBezTo>
                  <a:cubicBezTo>
                    <a:pt x="3735631" y="1591261"/>
                    <a:pt x="3746797" y="1594564"/>
                    <a:pt x="3756660" y="1600200"/>
                  </a:cubicBezTo>
                  <a:cubicBezTo>
                    <a:pt x="3764611" y="1604744"/>
                    <a:pt x="3771900" y="1610360"/>
                    <a:pt x="3779520" y="1615440"/>
                  </a:cubicBezTo>
                  <a:cubicBezTo>
                    <a:pt x="3816650" y="1671135"/>
                    <a:pt x="3771329" y="1601105"/>
                    <a:pt x="3810000" y="1668780"/>
                  </a:cubicBezTo>
                  <a:cubicBezTo>
                    <a:pt x="3814544" y="1676731"/>
                    <a:pt x="3825240" y="1691640"/>
                    <a:pt x="3825240" y="1691640"/>
                  </a:cubicBezTo>
                  <a:lnTo>
                    <a:pt x="3825240" y="1744980"/>
                  </a:lnTo>
                  <a:lnTo>
                    <a:pt x="4373880" y="1760220"/>
                  </a:lnTo>
                  <a:lnTo>
                    <a:pt x="4389120" y="15240"/>
                  </a:lnTo>
                  <a:lnTo>
                    <a:pt x="0" y="0"/>
                  </a:lnTo>
                  <a:lnTo>
                    <a:pt x="0" y="17526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3" name="152 Hexágono"/>
            <p:cNvSpPr/>
            <p:nvPr/>
          </p:nvSpPr>
          <p:spPr>
            <a:xfrm>
              <a:off x="3878580" y="2485309"/>
              <a:ext cx="1938003" cy="1722553"/>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4" name="153 Hexágono"/>
            <p:cNvSpPr/>
            <p:nvPr/>
          </p:nvSpPr>
          <p:spPr>
            <a:xfrm>
              <a:off x="1816427" y="2514166"/>
              <a:ext cx="1938003" cy="1722553"/>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cxnSp>
        <p:nvCxnSpPr>
          <p:cNvPr id="9231" name="9230 Conector recto"/>
          <p:cNvCxnSpPr/>
          <p:nvPr/>
        </p:nvCxnSpPr>
        <p:spPr>
          <a:xfrm>
            <a:off x="4572000" y="1354834"/>
            <a:ext cx="0" cy="4752528"/>
          </a:xfrm>
          <a:prstGeom prst="line">
            <a:avLst/>
          </a:prstGeom>
        </p:spPr>
        <p:style>
          <a:lnRef idx="1">
            <a:schemeClr val="accent1"/>
          </a:lnRef>
          <a:fillRef idx="0">
            <a:schemeClr val="accent1"/>
          </a:fillRef>
          <a:effectRef idx="0">
            <a:schemeClr val="accent1"/>
          </a:effectRef>
          <a:fontRef idx="minor">
            <a:schemeClr val="tx1"/>
          </a:fontRef>
        </p:style>
      </p:cxnSp>
      <p:sp>
        <p:nvSpPr>
          <p:cNvPr id="9232" name="9231 CuadroTexto"/>
          <p:cNvSpPr txBox="1"/>
          <p:nvPr/>
        </p:nvSpPr>
        <p:spPr>
          <a:xfrm>
            <a:off x="1018120" y="1268760"/>
            <a:ext cx="2262158" cy="369332"/>
          </a:xfrm>
          <a:prstGeom prst="rect">
            <a:avLst/>
          </a:prstGeom>
          <a:noFill/>
        </p:spPr>
        <p:txBody>
          <a:bodyPr wrap="none" rtlCol="0">
            <a:spAutoFit/>
          </a:bodyPr>
          <a:lstStyle/>
          <a:p>
            <a:r>
              <a:rPr lang="es-PE" b="1" u="sng" dirty="0" smtClean="0"/>
              <a:t>ESCENARIO BASE</a:t>
            </a:r>
            <a:endParaRPr lang="es-PE" b="1" u="sng" dirty="0"/>
          </a:p>
        </p:txBody>
      </p:sp>
      <p:sp>
        <p:nvSpPr>
          <p:cNvPr id="158" name="157 CuadroTexto"/>
          <p:cNvSpPr txBox="1"/>
          <p:nvPr/>
        </p:nvSpPr>
        <p:spPr>
          <a:xfrm>
            <a:off x="5469230" y="1268760"/>
            <a:ext cx="3219599" cy="369332"/>
          </a:xfrm>
          <a:prstGeom prst="rect">
            <a:avLst/>
          </a:prstGeom>
          <a:noFill/>
        </p:spPr>
        <p:txBody>
          <a:bodyPr wrap="none" rtlCol="0">
            <a:spAutoFit/>
          </a:bodyPr>
          <a:lstStyle/>
          <a:p>
            <a:r>
              <a:rPr lang="es-PE" b="1" u="sng" dirty="0" smtClean="0"/>
              <a:t>ESCENARIO ALTERNATIVO</a:t>
            </a:r>
            <a:endParaRPr lang="es-PE" b="1" u="sng" dirty="0"/>
          </a:p>
        </p:txBody>
      </p:sp>
      <p:sp>
        <p:nvSpPr>
          <p:cNvPr id="9233" name="9232 Rectángulo"/>
          <p:cNvSpPr/>
          <p:nvPr/>
        </p:nvSpPr>
        <p:spPr>
          <a:xfrm>
            <a:off x="1589881" y="4833524"/>
            <a:ext cx="473638" cy="12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0" name="159 Rectángulo"/>
          <p:cNvSpPr/>
          <p:nvPr/>
        </p:nvSpPr>
        <p:spPr>
          <a:xfrm>
            <a:off x="6248783" y="4855855"/>
            <a:ext cx="473638" cy="12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Marcador de número de diapositiva 5"/>
          <p:cNvSpPr>
            <a:spLocks noGrp="1"/>
          </p:cNvSpPr>
          <p:nvPr>
            <p:ph type="sldNum" sz="quarter" idx="12"/>
          </p:nvPr>
        </p:nvSpPr>
        <p:spPr/>
        <p:txBody>
          <a:bodyPr/>
          <a:lstStyle/>
          <a:p>
            <a:pPr>
              <a:defRPr/>
            </a:pPr>
            <a:fld id="{13AA389B-0E5D-486F-A6CD-9D1EC8AC9508}" type="slidenum">
              <a:rPr lang="es-ES" smtClean="0"/>
              <a:pPr>
                <a:defRPr/>
              </a:pPr>
              <a:t>14</a:t>
            </a:fld>
            <a:endParaRPr lang="es-ES"/>
          </a:p>
        </p:txBody>
      </p:sp>
    </p:spTree>
    <p:extLst>
      <p:ext uri="{BB962C8B-B14F-4D97-AF65-F5344CB8AC3E}">
        <p14:creationId xmlns:p14="http://schemas.microsoft.com/office/powerpoint/2010/main" val="3015534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27585" y="2673786"/>
            <a:ext cx="6264696" cy="1200329"/>
          </a:xfrm>
          <a:prstGeom prst="rect">
            <a:avLst/>
          </a:prstGeom>
          <a:noFill/>
        </p:spPr>
        <p:txBody>
          <a:bodyPr wrap="square" rtlCol="0">
            <a:spAutoFit/>
          </a:bodyPr>
          <a:lstStyle/>
          <a:p>
            <a:r>
              <a:rPr lang="es-PE" sz="3600" b="1" dirty="0" smtClean="0"/>
              <a:t>INVERSIONES - PLAN DE DESARROLLO INICIAL</a:t>
            </a:r>
            <a:endParaRPr lang="es-PE" sz="3600" b="1" dirty="0"/>
          </a:p>
        </p:txBody>
      </p:sp>
      <p:cxnSp>
        <p:nvCxnSpPr>
          <p:cNvPr id="3" name="2 Conector recto"/>
          <p:cNvCxnSpPr/>
          <p:nvPr/>
        </p:nvCxnSpPr>
        <p:spPr>
          <a:xfrm>
            <a:off x="917619" y="3302260"/>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470347" y="3302260"/>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Marcador de número de diapositiva 5"/>
          <p:cNvSpPr>
            <a:spLocks noGrp="1"/>
          </p:cNvSpPr>
          <p:nvPr>
            <p:ph type="sldNum" sz="quarter" idx="12"/>
          </p:nvPr>
        </p:nvSpPr>
        <p:spPr/>
        <p:txBody>
          <a:bodyPr/>
          <a:lstStyle/>
          <a:p>
            <a:pPr>
              <a:defRPr/>
            </a:pPr>
            <a:fld id="{18466620-94DA-4231-A454-CA48E26884D0}" type="slidenum">
              <a:rPr lang="es-ES" smtClean="0"/>
              <a:pPr>
                <a:defRPr/>
              </a:pPr>
              <a:t>15</a:t>
            </a:fld>
            <a:endParaRPr lang="es-ES"/>
          </a:p>
        </p:txBody>
      </p:sp>
    </p:spTree>
    <p:extLst>
      <p:ext uri="{BB962C8B-B14F-4D97-AF65-F5344CB8AC3E}">
        <p14:creationId xmlns:p14="http://schemas.microsoft.com/office/powerpoint/2010/main" val="750856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2267744" y="1484784"/>
            <a:ext cx="518457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 altLang="es-PE" b="1" dirty="0" smtClean="0">
                <a:solidFill>
                  <a:srgbClr val="FF0000"/>
                </a:solidFill>
              </a:rPr>
              <a:t>Número de Usuarios Comprometido</a:t>
            </a:r>
            <a:endParaRPr lang="es-ES" altLang="es-PE" b="1" dirty="0">
              <a:solidFill>
                <a:srgbClr val="FF0000"/>
              </a:solidFill>
            </a:endParaRPr>
          </a:p>
          <a:p>
            <a:pPr algn="ctr" eaLnBrk="1" hangingPunct="1">
              <a:spcBef>
                <a:spcPct val="50000"/>
              </a:spcBef>
            </a:pPr>
            <a:r>
              <a:rPr lang="es-ES" altLang="es-PE" b="1" dirty="0" smtClean="0">
                <a:solidFill>
                  <a:srgbClr val="FF0000"/>
                </a:solidFill>
              </a:rPr>
              <a:t>Periodo de Tarifas Iniciales</a:t>
            </a:r>
            <a:endParaRPr lang="es-ES" altLang="es-PE" b="1" dirty="0">
              <a:solidFill>
                <a:srgbClr val="FF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606849596"/>
              </p:ext>
            </p:extLst>
          </p:nvPr>
        </p:nvGraphicFramePr>
        <p:xfrm>
          <a:off x="755579" y="2420886"/>
          <a:ext cx="7848869" cy="3312372"/>
        </p:xfrm>
        <a:graphic>
          <a:graphicData uri="http://schemas.openxmlformats.org/drawingml/2006/table">
            <a:tbl>
              <a:tblPr/>
              <a:tblGrid>
                <a:gridCol w="1121267"/>
                <a:gridCol w="1121267"/>
                <a:gridCol w="1121267"/>
                <a:gridCol w="1121267"/>
                <a:gridCol w="1121267"/>
                <a:gridCol w="1121267"/>
                <a:gridCol w="1121267"/>
              </a:tblGrid>
              <a:tr h="366008">
                <a:tc>
                  <a:txBody>
                    <a:bodyPr/>
                    <a:lstStyle/>
                    <a:p>
                      <a:pPr algn="ctr" fontAlgn="b"/>
                      <a:r>
                        <a:rPr lang="es-PE" sz="1800" b="1" i="0" u="none" strike="noStrike" dirty="0">
                          <a:solidFill>
                            <a:srgbClr val="000000"/>
                          </a:solidFill>
                          <a:effectLst/>
                          <a:latin typeface="Calibri"/>
                        </a:rPr>
                        <a:t>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PE" sz="1800" b="1" i="0" u="none" strike="noStrike" dirty="0">
                          <a:solidFill>
                            <a:srgbClr val="000000"/>
                          </a:solidFill>
                          <a:effectLst/>
                          <a:latin typeface="Calibri"/>
                        </a:rPr>
                        <a:t>Talara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PE" sz="1800" b="1" i="0" u="none" strike="noStrike" dirty="0">
                          <a:solidFill>
                            <a:srgbClr val="000000"/>
                          </a:solidFill>
                          <a:effectLst/>
                          <a:latin typeface="Calibri"/>
                        </a:rPr>
                        <a:t>Piura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PE" sz="1800" b="1" i="0" u="none" strike="noStrike" dirty="0">
                          <a:solidFill>
                            <a:srgbClr val="000000"/>
                          </a:solidFill>
                          <a:effectLst/>
                          <a:latin typeface="Calibri"/>
                        </a:rPr>
                        <a:t>Paita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PE" sz="1800" b="1" i="0" u="none" strike="noStrike" dirty="0">
                          <a:solidFill>
                            <a:srgbClr val="000000"/>
                          </a:solidFill>
                          <a:effectLst/>
                          <a:latin typeface="Calibri"/>
                        </a:rPr>
                        <a:t>Sullana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PE" sz="1800" b="1" i="0" u="none" strike="noStrike" dirty="0" err="1">
                          <a:solidFill>
                            <a:srgbClr val="000000"/>
                          </a:solidFill>
                          <a:effectLst/>
                          <a:latin typeface="Calibri"/>
                        </a:rPr>
                        <a:t>Sechura</a:t>
                      </a:r>
                      <a:endParaRPr lang="es-PE" sz="18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PE" sz="1800" b="1" i="0" u="none" strike="noStrike" dirty="0">
                          <a:solidFill>
                            <a:srgbClr val="000000"/>
                          </a:solidFill>
                          <a:effectLst/>
                          <a:latin typeface="Calibri"/>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6008">
                <a:tc>
                  <a:txBody>
                    <a:bodyPr/>
                    <a:lstStyle/>
                    <a:p>
                      <a:pPr algn="ctr" fontAlgn="b"/>
                      <a:r>
                        <a:rPr lang="es-PE" sz="18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ctr" fontAlgn="b"/>
                      <a:r>
                        <a:rPr lang="es-PE" sz="1800" b="0" i="0" u="none" strike="noStrike">
                          <a:solidFill>
                            <a:srgbClr val="000000"/>
                          </a:solidFill>
                          <a:effectLst/>
                          <a:latin typeface="Calibri"/>
                        </a:rPr>
                        <a:t>346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PE" sz="1800" b="0" i="0" u="none" strike="noStrike">
                          <a:solidFill>
                            <a:srgbClr val="000000"/>
                          </a:solidFill>
                          <a:effectLst/>
                          <a:latin typeface="Calibri"/>
                        </a:rPr>
                        <a:t>1 812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PE" sz="1800" b="0" i="0" u="none" strike="noStrike">
                          <a:solidFill>
                            <a:srgbClr val="000000"/>
                          </a:solidFill>
                          <a:effectLst/>
                          <a:latin typeface="Calibri"/>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PE" sz="1800" b="0" i="0" u="none" strike="noStrike">
                          <a:solidFill>
                            <a:srgbClr val="000000"/>
                          </a:solidFill>
                          <a:effectLst/>
                          <a:latin typeface="Calibri"/>
                        </a:rPr>
                        <a:t>578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PE" sz="1800" b="0" i="0" u="none" strike="noStrike">
                          <a:solidFill>
                            <a:srgbClr val="000000"/>
                          </a:solidFill>
                          <a:effectLst/>
                          <a:latin typeface="Calibri"/>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PE" sz="1800" b="1" i="0" u="none" strike="noStrike" dirty="0">
                          <a:solidFill>
                            <a:srgbClr val="000000"/>
                          </a:solidFill>
                          <a:effectLst/>
                          <a:latin typeface="Calibri"/>
                        </a:rPr>
                        <a:t>2 736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66008">
                <a:tc>
                  <a:txBody>
                    <a:bodyPr/>
                    <a:lstStyle/>
                    <a:p>
                      <a:pPr algn="ctr" fontAlgn="b"/>
                      <a:r>
                        <a:rPr lang="es-PE" sz="1800" b="0" i="0" u="none" strike="noStrike">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b"/>
                      <a:r>
                        <a:rPr lang="es-PE" sz="1800" b="0" i="0" u="none" strike="noStrike">
                          <a:solidFill>
                            <a:srgbClr val="000000"/>
                          </a:solidFill>
                          <a:effectLst/>
                          <a:latin typeface="Calibri"/>
                        </a:rPr>
                        <a:t>692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PE" sz="1800" b="0" i="0" u="none" strike="noStrike">
                          <a:solidFill>
                            <a:srgbClr val="000000"/>
                          </a:solidFill>
                          <a:effectLst/>
                          <a:latin typeface="Calibri"/>
                        </a:rPr>
                        <a:t>4 892</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564</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1 156</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149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PE" sz="1800" b="1" i="0" u="none" strike="noStrike" dirty="0">
                          <a:solidFill>
                            <a:srgbClr val="000000"/>
                          </a:solidFill>
                          <a:effectLst/>
                          <a:latin typeface="Calibri"/>
                        </a:rPr>
                        <a:t>7 453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6008">
                <a:tc>
                  <a:txBody>
                    <a:bodyPr/>
                    <a:lstStyle/>
                    <a:p>
                      <a:pPr algn="ctr" fontAlgn="b"/>
                      <a:r>
                        <a:rPr lang="es-PE" sz="1800" b="0"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b"/>
                      <a:r>
                        <a:rPr lang="es-PE" sz="1800" b="0" i="0" u="none" strike="noStrike">
                          <a:solidFill>
                            <a:srgbClr val="000000"/>
                          </a:solidFill>
                          <a:effectLst/>
                          <a:latin typeface="Calibri"/>
                        </a:rPr>
                        <a:t>1 038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PE" sz="1800" b="0" i="0" u="none" strike="noStrike">
                          <a:solidFill>
                            <a:srgbClr val="000000"/>
                          </a:solidFill>
                          <a:effectLst/>
                          <a:latin typeface="Calibri"/>
                        </a:rPr>
                        <a:t>7 972</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1 311</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1 734</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298</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PE" sz="1800" b="1" i="0" u="none" strike="noStrike" dirty="0">
                          <a:solidFill>
                            <a:srgbClr val="000000"/>
                          </a:solidFill>
                          <a:effectLst/>
                          <a:latin typeface="Calibri"/>
                        </a:rPr>
                        <a:t>12 353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6008">
                <a:tc>
                  <a:txBody>
                    <a:bodyPr/>
                    <a:lstStyle/>
                    <a:p>
                      <a:pPr algn="ctr" fontAlgn="b"/>
                      <a:r>
                        <a:rPr lang="es-PE" sz="1800" b="0" i="0" u="none" strike="noStrike">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b"/>
                      <a:r>
                        <a:rPr lang="es-PE" sz="1800" b="0" i="0" u="none" strike="noStrike">
                          <a:solidFill>
                            <a:srgbClr val="000000"/>
                          </a:solidFill>
                          <a:effectLst/>
                          <a:latin typeface="Calibri"/>
                        </a:rPr>
                        <a:t>1 731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PE" sz="1800" b="0" i="0" u="none" strike="noStrike">
                          <a:solidFill>
                            <a:srgbClr val="000000"/>
                          </a:solidFill>
                          <a:effectLst/>
                          <a:latin typeface="Calibri"/>
                        </a:rPr>
                        <a:t>13 770</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2 160</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2 774</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447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PE" sz="1800" b="1" i="0" u="none" strike="noStrike" dirty="0">
                          <a:solidFill>
                            <a:srgbClr val="000000"/>
                          </a:solidFill>
                          <a:effectLst/>
                          <a:latin typeface="Calibri"/>
                        </a:rPr>
                        <a:t>20 882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6008">
                <a:tc>
                  <a:txBody>
                    <a:bodyPr/>
                    <a:lstStyle/>
                    <a:p>
                      <a:pPr algn="ctr" fontAlgn="b"/>
                      <a:r>
                        <a:rPr lang="es-PE" sz="1800" b="0" i="0" u="none" strike="noStrike">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b"/>
                      <a:r>
                        <a:rPr lang="es-PE" sz="1800" b="0" i="0" u="none" strike="noStrike">
                          <a:solidFill>
                            <a:srgbClr val="000000"/>
                          </a:solidFill>
                          <a:effectLst/>
                          <a:latin typeface="Calibri"/>
                        </a:rPr>
                        <a:t>2 908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PE" sz="1800" b="0" i="0" u="none" strike="noStrike">
                          <a:solidFill>
                            <a:srgbClr val="000000"/>
                          </a:solidFill>
                          <a:effectLst/>
                          <a:latin typeface="Calibri"/>
                        </a:rPr>
                        <a:t>19 568</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3 009</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4 738</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671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PE" sz="1800" b="1" i="0" u="none" strike="noStrike" dirty="0">
                          <a:solidFill>
                            <a:srgbClr val="000000"/>
                          </a:solidFill>
                          <a:effectLst/>
                          <a:latin typeface="Calibri"/>
                        </a:rPr>
                        <a:t>30 894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6008">
                <a:tc>
                  <a:txBody>
                    <a:bodyPr/>
                    <a:lstStyle/>
                    <a:p>
                      <a:pPr algn="ctr" fontAlgn="b"/>
                      <a:r>
                        <a:rPr lang="es-PE" sz="1800" b="0" i="0" u="none" strike="noStrike">
                          <a:solidFill>
                            <a:srgbClr val="00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b"/>
                      <a:r>
                        <a:rPr lang="es-PE" sz="1800" b="0" i="0" u="none" strike="noStrike">
                          <a:solidFill>
                            <a:srgbClr val="000000"/>
                          </a:solidFill>
                          <a:effectLst/>
                          <a:latin typeface="Calibri"/>
                        </a:rPr>
                        <a:t>4 155</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PE" sz="1800" b="0" i="0" u="none" strike="noStrike">
                          <a:solidFill>
                            <a:srgbClr val="000000"/>
                          </a:solidFill>
                          <a:effectLst/>
                          <a:latin typeface="Calibri"/>
                        </a:rPr>
                        <a:t>25 366</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3 960</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6 933</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920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PE" sz="1800" b="1" i="0" u="none" strike="noStrike" dirty="0">
                          <a:solidFill>
                            <a:srgbClr val="000000"/>
                          </a:solidFill>
                          <a:effectLst/>
                          <a:latin typeface="Calibri"/>
                        </a:rPr>
                        <a:t>41 334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6008">
                <a:tc>
                  <a:txBody>
                    <a:bodyPr/>
                    <a:lstStyle/>
                    <a:p>
                      <a:pPr algn="ctr" fontAlgn="b"/>
                      <a:r>
                        <a:rPr lang="es-PE" sz="1800" b="0" i="0" u="none" strike="noStrike">
                          <a:solidFill>
                            <a:srgbClr val="000000"/>
                          </a:solidFill>
                          <a:effectLst/>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b"/>
                      <a:r>
                        <a:rPr lang="es-PE" sz="1800" b="0" i="0" u="none" strike="noStrike">
                          <a:solidFill>
                            <a:srgbClr val="000000"/>
                          </a:solidFill>
                          <a:effectLst/>
                          <a:latin typeface="Calibri"/>
                        </a:rPr>
                        <a:t>5 506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PE" sz="1800" b="0" i="0" u="none" strike="noStrike">
                          <a:solidFill>
                            <a:srgbClr val="000000"/>
                          </a:solidFill>
                          <a:effectLst/>
                          <a:latin typeface="Calibri"/>
                        </a:rPr>
                        <a:t>30 875</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4 911</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9 186</a:t>
                      </a:r>
                    </a:p>
                  </a:txBody>
                  <a:tcPr marL="0" marR="0" marT="0" marB="0" anchor="ctr">
                    <a:lnL>
                      <a:noFill/>
                    </a:lnL>
                    <a:lnR>
                      <a:noFill/>
                    </a:lnR>
                    <a:lnT>
                      <a:noFill/>
                    </a:lnT>
                    <a:lnB>
                      <a:noFill/>
                    </a:lnB>
                  </a:tcPr>
                </a:tc>
                <a:tc>
                  <a:txBody>
                    <a:bodyPr/>
                    <a:lstStyle/>
                    <a:p>
                      <a:pPr algn="ctr" fontAlgn="b"/>
                      <a:r>
                        <a:rPr lang="es-PE" sz="1800" b="0" i="0" u="none" strike="noStrike">
                          <a:solidFill>
                            <a:srgbClr val="000000"/>
                          </a:solidFill>
                          <a:effectLst/>
                          <a:latin typeface="Calibri"/>
                        </a:rPr>
                        <a:t>1 703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PE" sz="1800" b="1" i="0" u="none" strike="noStrike" dirty="0">
                          <a:solidFill>
                            <a:srgbClr val="000000"/>
                          </a:solidFill>
                          <a:effectLst/>
                          <a:latin typeface="Calibri"/>
                        </a:rPr>
                        <a:t>52 181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4308">
                <a:tc>
                  <a:txBody>
                    <a:bodyPr/>
                    <a:lstStyle/>
                    <a:p>
                      <a:pPr algn="ctr" fontAlgn="b"/>
                      <a:r>
                        <a:rPr lang="es-PE" sz="1800" b="0" i="0" u="none" strike="noStrike">
                          <a:solidFill>
                            <a:srgbClr val="000000"/>
                          </a:solidFill>
                          <a:effectLst/>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PE" sz="1800" b="0" i="0" u="none" strike="noStrike">
                          <a:solidFill>
                            <a:srgbClr val="000000"/>
                          </a:solidFill>
                          <a:effectLst/>
                          <a:latin typeface="Calibri"/>
                        </a:rPr>
                        <a:t>6 926</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PE" sz="1800" b="0" i="0" u="none" strike="noStrike">
                          <a:solidFill>
                            <a:srgbClr val="000000"/>
                          </a:solidFill>
                          <a:effectLst/>
                          <a:latin typeface="Calibri"/>
                        </a:rPr>
                        <a:t>37 036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PE" sz="1800" b="0" i="0" u="none" strike="noStrike">
                          <a:solidFill>
                            <a:srgbClr val="000000"/>
                          </a:solidFill>
                          <a:effectLst/>
                          <a:latin typeface="Calibri"/>
                        </a:rPr>
                        <a:t>5 998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PE" sz="1800" b="0" i="0" u="none" strike="noStrike">
                          <a:solidFill>
                            <a:srgbClr val="000000"/>
                          </a:solidFill>
                          <a:effectLst/>
                          <a:latin typeface="Calibri"/>
                        </a:rPr>
                        <a:t>11 554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PE" sz="1800" b="0" i="0" u="none" strike="noStrike">
                          <a:solidFill>
                            <a:srgbClr val="000000"/>
                          </a:solidFill>
                          <a:effectLst/>
                          <a:latin typeface="Calibri"/>
                        </a:rPr>
                        <a:t>2 486</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a:rPr>
                        <a:t>64 000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3" name="Marcador de número de diapositiva 2"/>
          <p:cNvSpPr>
            <a:spLocks noGrp="1"/>
          </p:cNvSpPr>
          <p:nvPr>
            <p:ph type="sldNum" sz="quarter" idx="12"/>
          </p:nvPr>
        </p:nvSpPr>
        <p:spPr/>
        <p:txBody>
          <a:bodyPr/>
          <a:lstStyle/>
          <a:p>
            <a:pPr>
              <a:defRPr/>
            </a:pPr>
            <a:fld id="{18466620-94DA-4231-A454-CA48E26884D0}" type="slidenum">
              <a:rPr lang="es-ES" smtClean="0"/>
              <a:pPr>
                <a:defRPr/>
              </a:pPr>
              <a:t>16</a:t>
            </a:fld>
            <a:endParaRPr lang="es-ES"/>
          </a:p>
        </p:txBody>
      </p:sp>
    </p:spTree>
    <p:extLst>
      <p:ext uri="{BB962C8B-B14F-4D97-AF65-F5344CB8AC3E}">
        <p14:creationId xmlns:p14="http://schemas.microsoft.com/office/powerpoint/2010/main" val="2424661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Costos de Inversión - CAPEX</a:t>
            </a:r>
            <a:endParaRPr lang="es-PE" dirty="0"/>
          </a:p>
        </p:txBody>
      </p:sp>
      <p:sp>
        <p:nvSpPr>
          <p:cNvPr id="3" name="Marcador de contenido 2"/>
          <p:cNvSpPr>
            <a:spLocks noGrp="1"/>
          </p:cNvSpPr>
          <p:nvPr>
            <p:ph idx="1"/>
          </p:nvPr>
        </p:nvSpPr>
        <p:spPr>
          <a:xfrm>
            <a:off x="464024" y="2090737"/>
            <a:ext cx="8229600" cy="4525963"/>
          </a:xfrm>
        </p:spPr>
        <p:txBody>
          <a:bodyPr/>
          <a:lstStyle/>
          <a:p>
            <a:r>
              <a:rPr lang="es-PE" dirty="0"/>
              <a:t>Las instalaciones que comprenden estos costos están relacionadas a lo siguiente: </a:t>
            </a:r>
          </a:p>
          <a:p>
            <a:pPr lvl="1"/>
            <a:r>
              <a:rPr lang="es-PE" dirty="0" smtClean="0"/>
              <a:t>Redes </a:t>
            </a:r>
            <a:r>
              <a:rPr lang="es-PE" dirty="0"/>
              <a:t>de acero.</a:t>
            </a:r>
          </a:p>
          <a:p>
            <a:pPr lvl="1"/>
            <a:r>
              <a:rPr lang="es-PE" dirty="0" smtClean="0"/>
              <a:t>Redes </a:t>
            </a:r>
            <a:r>
              <a:rPr lang="es-PE" dirty="0"/>
              <a:t>de polietileno.</a:t>
            </a:r>
          </a:p>
          <a:p>
            <a:pPr lvl="1"/>
            <a:r>
              <a:rPr lang="es-PE" dirty="0" smtClean="0"/>
              <a:t>Estaciones </a:t>
            </a:r>
            <a:r>
              <a:rPr lang="es-PE" dirty="0"/>
              <a:t>de regulación de presión y estaciones virtuales.</a:t>
            </a:r>
          </a:p>
          <a:p>
            <a:pPr lvl="1"/>
            <a:r>
              <a:rPr lang="es-PE" dirty="0" smtClean="0"/>
              <a:t>Instalaciones </a:t>
            </a:r>
            <a:r>
              <a:rPr lang="es-PE" dirty="0"/>
              <a:t>complementarias.</a:t>
            </a:r>
          </a:p>
          <a:p>
            <a:endParaRPr lang="es-PE" dirty="0"/>
          </a:p>
        </p:txBody>
      </p:sp>
      <p:sp>
        <p:nvSpPr>
          <p:cNvPr id="4" name="Marcador de número de diapositiva 3"/>
          <p:cNvSpPr>
            <a:spLocks noGrp="1"/>
          </p:cNvSpPr>
          <p:nvPr>
            <p:ph type="sldNum" sz="quarter" idx="12"/>
          </p:nvPr>
        </p:nvSpPr>
        <p:spPr/>
        <p:txBody>
          <a:bodyPr/>
          <a:lstStyle/>
          <a:p>
            <a:pPr>
              <a:defRPr/>
            </a:pPr>
            <a:fld id="{13AA389B-0E5D-486F-A6CD-9D1EC8AC9508}" type="slidenum">
              <a:rPr lang="es-ES" smtClean="0"/>
              <a:pPr>
                <a:defRPr/>
              </a:pPr>
              <a:t>17</a:t>
            </a:fld>
            <a:endParaRPr lang="es-ES"/>
          </a:p>
        </p:txBody>
      </p:sp>
    </p:spTree>
    <p:extLst>
      <p:ext uri="{BB962C8B-B14F-4D97-AF65-F5344CB8AC3E}">
        <p14:creationId xmlns:p14="http://schemas.microsoft.com/office/powerpoint/2010/main" val="428439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3275856" y="1339339"/>
            <a:ext cx="2592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 altLang="es-PE" b="1" dirty="0" smtClean="0">
                <a:solidFill>
                  <a:srgbClr val="FF0000"/>
                </a:solidFill>
              </a:rPr>
              <a:t>Redes Distribución</a:t>
            </a:r>
            <a:endParaRPr lang="es-ES" altLang="es-PE" b="1" dirty="0">
              <a:solidFill>
                <a:srgbClr val="FF0000"/>
              </a:solidFill>
            </a:endParaRPr>
          </a:p>
        </p:txBody>
      </p:sp>
      <p:sp>
        <p:nvSpPr>
          <p:cNvPr id="7" name="6 Rectángulo"/>
          <p:cNvSpPr/>
          <p:nvPr/>
        </p:nvSpPr>
        <p:spPr>
          <a:xfrm>
            <a:off x="687760" y="1578085"/>
            <a:ext cx="4572000" cy="369332"/>
          </a:xfrm>
          <a:prstGeom prst="rect">
            <a:avLst/>
          </a:prstGeom>
        </p:spPr>
        <p:txBody>
          <a:bodyPr>
            <a:spAutoFit/>
          </a:bodyPr>
          <a:lstStyle/>
          <a:p>
            <a:pPr fontAlgn="b"/>
            <a:r>
              <a:rPr lang="es-PE" b="1" dirty="0" smtClean="0">
                <a:solidFill>
                  <a:srgbClr val="1F497D"/>
                </a:solidFill>
                <a:latin typeface="Calibri"/>
              </a:rPr>
              <a:t>Propuesto </a:t>
            </a:r>
            <a:r>
              <a:rPr lang="es-PE" b="1" dirty="0" err="1" smtClean="0">
                <a:solidFill>
                  <a:srgbClr val="1F497D"/>
                </a:solidFill>
                <a:latin typeface="Calibri"/>
              </a:rPr>
              <a:t>Gasnorp</a:t>
            </a:r>
            <a:endParaRPr lang="es-PE" b="1" dirty="0">
              <a:solidFill>
                <a:srgbClr val="1F497D"/>
              </a:solidFill>
              <a:latin typeface="Calibri"/>
            </a:endParaRPr>
          </a:p>
        </p:txBody>
      </p:sp>
      <p:sp>
        <p:nvSpPr>
          <p:cNvPr id="8" name="7 Rectángulo"/>
          <p:cNvSpPr/>
          <p:nvPr/>
        </p:nvSpPr>
        <p:spPr>
          <a:xfrm>
            <a:off x="687760" y="4061657"/>
            <a:ext cx="4572000" cy="369332"/>
          </a:xfrm>
          <a:prstGeom prst="rect">
            <a:avLst/>
          </a:prstGeom>
        </p:spPr>
        <p:txBody>
          <a:bodyPr>
            <a:spAutoFit/>
          </a:bodyPr>
          <a:lstStyle/>
          <a:p>
            <a:pPr fontAlgn="b"/>
            <a:r>
              <a:rPr lang="es-PE" b="1" dirty="0" smtClean="0">
                <a:solidFill>
                  <a:srgbClr val="1F497D"/>
                </a:solidFill>
                <a:latin typeface="Calibri"/>
              </a:rPr>
              <a:t>Por aprobar por Osinergmin</a:t>
            </a:r>
            <a:endParaRPr lang="es-PE" b="1" dirty="0">
              <a:solidFill>
                <a:srgbClr val="1F497D"/>
              </a:solidFill>
              <a:latin typeface="Calibri"/>
            </a:endParaRPr>
          </a:p>
        </p:txBody>
      </p:sp>
      <p:graphicFrame>
        <p:nvGraphicFramePr>
          <p:cNvPr id="3" name="2 Tabla"/>
          <p:cNvGraphicFramePr>
            <a:graphicFrameLocks noGrp="1"/>
          </p:cNvGraphicFramePr>
          <p:nvPr>
            <p:extLst>
              <p:ext uri="{D42A27DB-BD31-4B8C-83A1-F6EECF244321}">
                <p14:modId xmlns:p14="http://schemas.microsoft.com/office/powerpoint/2010/main" val="2825861017"/>
              </p:ext>
            </p:extLst>
          </p:nvPr>
        </p:nvGraphicFramePr>
        <p:xfrm>
          <a:off x="1619672" y="4509120"/>
          <a:ext cx="6261100" cy="1485900"/>
        </p:xfrm>
        <a:graphic>
          <a:graphicData uri="http://schemas.openxmlformats.org/drawingml/2006/table">
            <a:tbl>
              <a:tblPr/>
              <a:tblGrid>
                <a:gridCol w="1016000"/>
                <a:gridCol w="520700"/>
                <a:gridCol w="495300"/>
                <a:gridCol w="495300"/>
                <a:gridCol w="495300"/>
                <a:gridCol w="495300"/>
                <a:gridCol w="495300"/>
                <a:gridCol w="495300"/>
                <a:gridCol w="495300"/>
                <a:gridCol w="495300"/>
                <a:gridCol w="762000"/>
              </a:tblGrid>
              <a:tr h="371475">
                <a:tc>
                  <a:txBody>
                    <a:bodyPr/>
                    <a:lstStyle/>
                    <a:p>
                      <a:pPr algn="ctr" fontAlgn="ctr"/>
                      <a:r>
                        <a:rPr lang="es-PE" sz="1100" b="1" i="0" u="none" strike="noStrike" dirty="0">
                          <a:solidFill>
                            <a:srgbClr val="FFFFFF"/>
                          </a:solidFill>
                          <a:effectLst/>
                          <a:latin typeface="Calibri"/>
                        </a:rPr>
                        <a:t>Tipo de 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s-PE" sz="1100" b="1" i="0" u="none" strike="noStrike">
                          <a:solidFill>
                            <a:srgbClr val="FFFFFF"/>
                          </a:solidFill>
                          <a:effectLst/>
                          <a:latin typeface="Calibri"/>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s-PE" sz="1100" b="1" i="0" u="none" strike="noStrike">
                          <a:solidFill>
                            <a:srgbClr val="FFFFFF"/>
                          </a:solidFill>
                          <a:effectLst/>
                          <a:latin typeface="Calibri"/>
                        </a:rPr>
                        <a:t>Año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s-PE" sz="1100" b="1" i="0" u="none" strike="noStrike" dirty="0">
                          <a:solidFill>
                            <a:srgbClr val="FFFFFF"/>
                          </a:solidFill>
                          <a:effectLst/>
                          <a:latin typeface="Calibri"/>
                        </a:rPr>
                        <a:t>Año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s-PE" sz="1100" b="1" i="0" u="none" strike="noStrike">
                          <a:solidFill>
                            <a:srgbClr val="FFFFFF"/>
                          </a:solidFill>
                          <a:effectLst/>
                          <a:latin typeface="Calibri"/>
                        </a:rPr>
                        <a:t>Año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s-PE" sz="1100" b="1" i="0" u="none" strike="noStrike">
                          <a:solidFill>
                            <a:srgbClr val="FFFFFF"/>
                          </a:solidFill>
                          <a:effectLst/>
                          <a:latin typeface="Calibri"/>
                        </a:rPr>
                        <a:t>Año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s-PE" sz="1100" b="1" i="0" u="none" strike="noStrike">
                          <a:solidFill>
                            <a:srgbClr val="FFFFFF"/>
                          </a:solidFill>
                          <a:effectLst/>
                          <a:latin typeface="Calibri"/>
                        </a:rPr>
                        <a:t>Año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s-PE" sz="1100" b="1" i="0" u="none" strike="noStrike">
                          <a:solidFill>
                            <a:srgbClr val="FFFFFF"/>
                          </a:solidFill>
                          <a:effectLst/>
                          <a:latin typeface="Calibri"/>
                        </a:rPr>
                        <a:t>Año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s-PE" sz="1100" b="1" i="0" u="none" strike="noStrike">
                          <a:solidFill>
                            <a:srgbClr val="FFFFFF"/>
                          </a:solidFill>
                          <a:effectLst/>
                          <a:latin typeface="Calibri"/>
                        </a:rPr>
                        <a:t>Año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s-PE" sz="1100" b="1" i="0" u="none" strike="noStrike">
                          <a:solidFill>
                            <a:srgbClr val="FFFFFF"/>
                          </a:solidFill>
                          <a:effectLst/>
                          <a:latin typeface="Calibri"/>
                        </a:rPr>
                        <a:t>Año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s-PE" sz="1100" b="1" i="0" u="none" strike="noStrike">
                          <a:solidFill>
                            <a:srgbClr val="FFFFFF"/>
                          </a:solidFill>
                          <a:effectLst/>
                          <a:latin typeface="Calibri"/>
                        </a:rPr>
                        <a:t>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r>
              <a:tr h="371475">
                <a:tc>
                  <a:txBody>
                    <a:bodyPr/>
                    <a:lstStyle/>
                    <a:p>
                      <a:pPr algn="l" fontAlgn="ctr"/>
                      <a:r>
                        <a:rPr lang="es-PE" sz="1100" b="0" i="0" u="none" strike="noStrike">
                          <a:solidFill>
                            <a:srgbClr val="000000"/>
                          </a:solidFill>
                          <a:effectLst/>
                          <a:latin typeface="Calibri"/>
                        </a:rPr>
                        <a:t>Acero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s-PE" sz="1100" b="0" i="0" u="none" strike="noStrike">
                          <a:solidFill>
                            <a:srgbClr val="000000"/>
                          </a:solidFill>
                          <a:effectLst/>
                          <a:latin typeface="Calibri"/>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130.9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127.4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a:rPr>
                        <a:t>266.2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a:txBody>
                    <a:bodyPr/>
                    <a:lstStyle/>
                    <a:p>
                      <a:pPr algn="l" fontAlgn="ctr"/>
                      <a:r>
                        <a:rPr lang="es-PE" sz="1100" b="0" i="0" u="none" strike="noStrike">
                          <a:solidFill>
                            <a:srgbClr val="000000"/>
                          </a:solidFill>
                          <a:effectLst/>
                          <a:latin typeface="Calibri"/>
                        </a:rPr>
                        <a:t>Polietileno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s-PE" sz="1100" b="0" i="0" u="none" strike="noStrike">
                          <a:solidFill>
                            <a:srgbClr val="000000"/>
                          </a:solidFill>
                          <a:effectLst/>
                          <a:latin typeface="Calibri"/>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83.6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124.0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126.8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225.0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260.8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270.5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284.6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a:rPr>
                        <a:t>309.7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a:rPr>
                        <a:t>1 685.0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a:txBody>
                    <a:bodyPr/>
                    <a:lstStyle/>
                    <a:p>
                      <a:pPr algn="l" fontAlgn="ctr"/>
                      <a:r>
                        <a:rPr lang="es-PE" sz="1100" b="1" i="0" u="none" strike="noStrike">
                          <a:solidFill>
                            <a:srgbClr val="000000"/>
                          </a:solidFill>
                          <a:effectLst/>
                          <a:latin typeface="Calibri"/>
                        </a:rPr>
                        <a:t>Total de redes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s-PE" sz="1100" b="1" i="0" u="none" strike="noStrike">
                          <a:solidFill>
                            <a:srgbClr val="000000"/>
                          </a:solidFill>
                          <a:effectLst/>
                          <a:latin typeface="Calibri"/>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a:rPr>
                        <a:t>214.5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dirty="0">
                          <a:solidFill>
                            <a:srgbClr val="000000"/>
                          </a:solidFill>
                          <a:effectLst/>
                          <a:latin typeface="Calibri"/>
                        </a:rPr>
                        <a:t>251.3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a:rPr>
                        <a:t>134.7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a:rPr>
                        <a:t>225.0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a:rPr>
                        <a:t>260.8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a:rPr>
                        <a:t>270.5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a:rPr>
                        <a:t>284.6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a:rPr>
                        <a:t>309.7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dirty="0">
                          <a:solidFill>
                            <a:srgbClr val="000000"/>
                          </a:solidFill>
                          <a:effectLst/>
                          <a:latin typeface="Calibri"/>
                        </a:rPr>
                        <a:t>1 951.2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18</a:t>
            </a:fld>
            <a:endParaRPr lang="es-ES"/>
          </a:p>
        </p:txBody>
      </p:sp>
      <p:graphicFrame>
        <p:nvGraphicFramePr>
          <p:cNvPr id="5" name="Tabla 4"/>
          <p:cNvGraphicFramePr>
            <a:graphicFrameLocks noGrp="1"/>
          </p:cNvGraphicFramePr>
          <p:nvPr>
            <p:extLst>
              <p:ext uri="{D42A27DB-BD31-4B8C-83A1-F6EECF244321}">
                <p14:modId xmlns:p14="http://schemas.microsoft.com/office/powerpoint/2010/main" val="4120186088"/>
              </p:ext>
            </p:extLst>
          </p:nvPr>
        </p:nvGraphicFramePr>
        <p:xfrm>
          <a:off x="965621" y="2024997"/>
          <a:ext cx="7569201" cy="1905000"/>
        </p:xfrm>
        <a:graphic>
          <a:graphicData uri="http://schemas.openxmlformats.org/drawingml/2006/table">
            <a:tbl>
              <a:tblPr/>
              <a:tblGrid>
                <a:gridCol w="784818"/>
                <a:gridCol w="652993"/>
                <a:gridCol w="502774"/>
                <a:gridCol w="478248"/>
                <a:gridCol w="613139"/>
                <a:gridCol w="613139"/>
                <a:gridCol w="613139"/>
                <a:gridCol w="613139"/>
                <a:gridCol w="613139"/>
                <a:gridCol w="613139"/>
                <a:gridCol w="735767"/>
                <a:gridCol w="735767"/>
              </a:tblGrid>
              <a:tr h="371475">
                <a:tc>
                  <a:txBody>
                    <a:bodyPr/>
                    <a:lstStyle/>
                    <a:p>
                      <a:pPr algn="ctr" fontAlgn="ctr"/>
                      <a:r>
                        <a:rPr lang="es-PE" sz="1100" b="1" i="0" u="none" strike="noStrike">
                          <a:solidFill>
                            <a:srgbClr val="000000"/>
                          </a:solidFill>
                          <a:effectLst/>
                          <a:latin typeface="Calibri" panose="020F0502020204030204" pitchFamily="34" charset="0"/>
                        </a:rPr>
                        <a:t>Tipo de 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Año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Año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Año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Año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Año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Año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Año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Año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PE" sz="1100" b="1" i="0" u="none" strike="noStrike">
                          <a:solidFill>
                            <a:srgbClr val="000000"/>
                          </a:solidFill>
                          <a:effectLst/>
                          <a:latin typeface="Calibri" panose="020F0502020204030204" pitchFamily="34" charset="0"/>
                        </a:rPr>
                        <a:t>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r>
              <a:tr h="371475">
                <a:tc>
                  <a:txBody>
                    <a:bodyPr/>
                    <a:lstStyle/>
                    <a:p>
                      <a:pPr algn="l" fontAlgn="ctr"/>
                      <a:r>
                        <a:rPr lang="es-PE" sz="1100" b="0" i="0" u="none" strike="noStrike">
                          <a:solidFill>
                            <a:srgbClr val="000000"/>
                          </a:solidFill>
                          <a:effectLst/>
                          <a:latin typeface="Calibri" panose="020F0502020204030204" pitchFamily="34" charset="0"/>
                        </a:rPr>
                        <a:t>Acero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s-PE" sz="11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s-PE" sz="1100" b="0" i="0" u="none" strike="noStrike">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143.9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127.4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panose="020F0502020204030204" pitchFamily="34" charset="0"/>
                        </a:rPr>
                        <a:t>279.1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50">
                <a:tc rowSpan="2">
                  <a:txBody>
                    <a:bodyPr/>
                    <a:lstStyle/>
                    <a:p>
                      <a:pPr algn="ctr" fontAlgn="ctr"/>
                      <a:r>
                        <a:rPr lang="es-PE" sz="1100" b="0" i="0" u="none" strike="noStrike">
                          <a:solidFill>
                            <a:srgbClr val="000000"/>
                          </a:solidFill>
                          <a:effectLst/>
                          <a:latin typeface="Calibri" panose="020F0502020204030204" pitchFamily="34" charset="0"/>
                        </a:rPr>
                        <a:t>Polietileno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s-PE" sz="1100" b="0" i="0" u="none" strike="noStrike">
                          <a:solidFill>
                            <a:srgbClr val="000000"/>
                          </a:solidFill>
                          <a:effectLst/>
                          <a:latin typeface="Calibri" panose="020F0502020204030204" pitchFamily="34" charset="0"/>
                        </a:rPr>
                        <a:t>Informe Técnico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s-PE" sz="1100" b="0" i="0" u="none" strike="noStrike">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119.7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123.2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215.2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259.6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272.6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299.0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000000"/>
                          </a:solidFill>
                          <a:effectLst/>
                          <a:latin typeface="Calibri" panose="020F0502020204030204" pitchFamily="34" charset="0"/>
                        </a:rPr>
                        <a:t>322.9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panose="020F0502020204030204" pitchFamily="34" charset="0"/>
                        </a:rPr>
                        <a:t>1 685.0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vMerge="1">
                  <a:txBody>
                    <a:bodyPr/>
                    <a:lstStyle/>
                    <a:p>
                      <a:endParaRPr lang="es-PE"/>
                    </a:p>
                  </a:txBody>
                  <a:tcPr/>
                </a:tc>
                <a:tc>
                  <a:txBody>
                    <a:bodyPr/>
                    <a:lstStyle/>
                    <a:p>
                      <a:pPr algn="l" fontAlgn="ctr"/>
                      <a:r>
                        <a:rPr lang="es-PE" sz="1100" b="0" i="0" u="none" strike="noStrike">
                          <a:solidFill>
                            <a:srgbClr val="000000"/>
                          </a:solidFill>
                          <a:effectLst/>
                          <a:latin typeface="Calibri" panose="020F0502020204030204" pitchFamily="34" charset="0"/>
                        </a:rPr>
                        <a:t>Usado en su cálculo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s-PE" sz="1100" b="0" i="0" u="none" strike="noStrike">
                          <a:solidFill>
                            <a:srgbClr val="FF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FF0000"/>
                          </a:solidFill>
                          <a:effectLst/>
                          <a:latin typeface="Calibri" panose="020F0502020204030204" pitchFamily="34" charset="0"/>
                        </a:rPr>
                        <a:t>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FF0000"/>
                          </a:solidFill>
                          <a:effectLst/>
                          <a:latin typeface="Calibri" panose="020F0502020204030204" pitchFamily="34" charset="0"/>
                        </a:rPr>
                        <a:t>59.7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FF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FF0000"/>
                          </a:solidFill>
                          <a:effectLst/>
                          <a:latin typeface="Calibri" panose="020F0502020204030204" pitchFamily="34" charset="0"/>
                        </a:rPr>
                        <a:t>107.3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FF0000"/>
                          </a:solidFill>
                          <a:effectLst/>
                          <a:latin typeface="Calibri" panose="020F0502020204030204" pitchFamily="34" charset="0"/>
                        </a:rPr>
                        <a:t>132.0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FF0000"/>
                          </a:solidFill>
                          <a:effectLst/>
                          <a:latin typeface="Calibri" panose="020F0502020204030204" pitchFamily="34" charset="0"/>
                        </a:rPr>
                        <a:t>138.5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FF0000"/>
                          </a:solidFill>
                          <a:effectLst/>
                          <a:latin typeface="Calibri" panose="020F0502020204030204" pitchFamily="34" charset="0"/>
                        </a:rPr>
                        <a:t>149.1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0" i="0" u="none" strike="noStrike">
                          <a:solidFill>
                            <a:srgbClr val="FF0000"/>
                          </a:solidFill>
                          <a:effectLst/>
                          <a:latin typeface="Calibri" panose="020F0502020204030204" pitchFamily="34" charset="0"/>
                        </a:rPr>
                        <a:t>161.1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FF0000"/>
                          </a:solidFill>
                          <a:effectLst/>
                          <a:latin typeface="Calibri" panose="020F0502020204030204" pitchFamily="34" charset="0"/>
                        </a:rPr>
                        <a:t>845.6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100">
                <a:tc>
                  <a:txBody>
                    <a:bodyPr/>
                    <a:lstStyle/>
                    <a:p>
                      <a:pPr algn="l" fontAlgn="ctr"/>
                      <a:r>
                        <a:rPr lang="es-PE" sz="1100" b="1" i="0" u="none" strike="noStrike">
                          <a:solidFill>
                            <a:srgbClr val="000000"/>
                          </a:solidFill>
                          <a:effectLst/>
                          <a:latin typeface="Calibri" panose="020F0502020204030204" pitchFamily="34" charset="0"/>
                        </a:rPr>
                        <a:t>Total de redes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s-PE" sz="11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s-PE" sz="1100" b="1" i="0" u="none" strike="noStrike">
                          <a:solidFill>
                            <a:srgbClr val="000000"/>
                          </a:solidFill>
                          <a:effectLst/>
                          <a:latin typeface="Calibri" panose="020F0502020204030204" pitchFamily="34" charset="0"/>
                        </a:rPr>
                        <a:t>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panose="020F0502020204030204" pitchFamily="34" charset="0"/>
                        </a:rPr>
                        <a:t>216.7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panose="020F0502020204030204" pitchFamily="34" charset="0"/>
                        </a:rPr>
                        <a:t>247.1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panose="020F0502020204030204" pitchFamily="34" charset="0"/>
                        </a:rPr>
                        <a:t>131.1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panose="020F0502020204030204" pitchFamily="34" charset="0"/>
                        </a:rPr>
                        <a:t>215.2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panose="020F0502020204030204" pitchFamily="34" charset="0"/>
                        </a:rPr>
                        <a:t>259.6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panose="020F0502020204030204" pitchFamily="34" charset="0"/>
                        </a:rPr>
                        <a:t>272.6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panose="020F0502020204030204" pitchFamily="34" charset="0"/>
                        </a:rPr>
                        <a:t>299.0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a:solidFill>
                            <a:srgbClr val="000000"/>
                          </a:solidFill>
                          <a:effectLst/>
                          <a:latin typeface="Calibri" panose="020F0502020204030204" pitchFamily="34" charset="0"/>
                        </a:rPr>
                        <a:t>322.9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dirty="0">
                          <a:solidFill>
                            <a:srgbClr val="000000"/>
                          </a:solidFill>
                          <a:effectLst/>
                          <a:latin typeface="Calibri" panose="020F0502020204030204" pitchFamily="34" charset="0"/>
                        </a:rPr>
                        <a:t>1 964.1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9895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3275856" y="1339339"/>
            <a:ext cx="2592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 altLang="es-PE" b="1" dirty="0" smtClean="0">
                <a:solidFill>
                  <a:srgbClr val="FF0000"/>
                </a:solidFill>
              </a:rPr>
              <a:t>Redes </a:t>
            </a:r>
            <a:r>
              <a:rPr lang="es-ES" altLang="es-PE" b="1" dirty="0" smtClean="0">
                <a:solidFill>
                  <a:srgbClr val="FF0000"/>
                </a:solidFill>
              </a:rPr>
              <a:t>de Acero</a:t>
            </a:r>
            <a:endParaRPr lang="es-ES" altLang="es-PE" b="1" dirty="0">
              <a:solidFill>
                <a:srgbClr val="FF0000"/>
              </a:solidFill>
            </a:endParaRPr>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19</a:t>
            </a:fld>
            <a:endParaRPr lang="es-ES"/>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1080409" y="1944436"/>
            <a:ext cx="6889884" cy="3719385"/>
          </a:xfrm>
          <a:prstGeom prst="rect">
            <a:avLst/>
          </a:prstGeom>
          <a:noFill/>
          <a:ln>
            <a:noFill/>
          </a:ln>
        </p:spPr>
      </p:pic>
    </p:spTree>
    <p:extLst>
      <p:ext uri="{BB962C8B-B14F-4D97-AF65-F5344CB8AC3E}">
        <p14:creationId xmlns:p14="http://schemas.microsoft.com/office/powerpoint/2010/main" val="4065421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2564903"/>
            <a:ext cx="6480720" cy="584775"/>
          </a:xfrm>
          <a:prstGeom prst="rect">
            <a:avLst/>
          </a:prstGeom>
          <a:noFill/>
        </p:spPr>
        <p:txBody>
          <a:bodyPr wrap="square" rtlCol="0">
            <a:spAutoFit/>
          </a:bodyPr>
          <a:lstStyle/>
          <a:p>
            <a:r>
              <a:rPr lang="es-PE" sz="3200" b="1" dirty="0" smtClean="0"/>
              <a:t>PRINCIPIOS Y METODOLOGÍA</a:t>
            </a:r>
            <a:endParaRPr lang="es-PE" sz="3200" b="1" dirty="0"/>
          </a:p>
        </p:txBody>
      </p:sp>
      <p:cxnSp>
        <p:nvCxnSpPr>
          <p:cNvPr id="3" name="2 Conector recto"/>
          <p:cNvCxnSpPr/>
          <p:nvPr/>
        </p:nvCxnSpPr>
        <p:spPr>
          <a:xfrm>
            <a:off x="971600" y="3103512"/>
            <a:ext cx="698477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7524328" y="3103512"/>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2</a:t>
            </a:fld>
            <a:endParaRPr lang="es-ES"/>
          </a:p>
        </p:txBody>
      </p:sp>
    </p:spTree>
    <p:extLst>
      <p:ext uri="{BB962C8B-B14F-4D97-AF65-F5344CB8AC3E}">
        <p14:creationId xmlns:p14="http://schemas.microsoft.com/office/powerpoint/2010/main" val="3389728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3275856" y="1339339"/>
            <a:ext cx="2592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 altLang="es-PE" b="1" dirty="0" smtClean="0">
                <a:solidFill>
                  <a:srgbClr val="FF0000"/>
                </a:solidFill>
              </a:rPr>
              <a:t>Redes </a:t>
            </a:r>
            <a:r>
              <a:rPr lang="es-ES" altLang="es-PE" b="1" dirty="0" smtClean="0">
                <a:solidFill>
                  <a:srgbClr val="FF0000"/>
                </a:solidFill>
              </a:rPr>
              <a:t>de Polietileno</a:t>
            </a:r>
            <a:endParaRPr lang="es-ES" altLang="es-PE" b="1" dirty="0">
              <a:solidFill>
                <a:srgbClr val="FF0000"/>
              </a:solidFill>
            </a:endParaRPr>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20</a:t>
            </a:fld>
            <a:endParaRPr lang="es-ES"/>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30033" y="2085501"/>
            <a:ext cx="7626863" cy="3168887"/>
          </a:xfrm>
          <a:prstGeom prst="rect">
            <a:avLst/>
          </a:prstGeom>
          <a:noFill/>
          <a:ln>
            <a:noFill/>
          </a:ln>
        </p:spPr>
      </p:pic>
    </p:spTree>
    <p:extLst>
      <p:ext uri="{BB962C8B-B14F-4D97-AF65-F5344CB8AC3E}">
        <p14:creationId xmlns:p14="http://schemas.microsoft.com/office/powerpoint/2010/main" val="339171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2142699" y="1339339"/>
            <a:ext cx="48176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 altLang="es-PE" b="1" dirty="0" smtClean="0">
                <a:solidFill>
                  <a:srgbClr val="FF0000"/>
                </a:solidFill>
              </a:rPr>
              <a:t>Estaciones de Regulación de Presión (ERP)</a:t>
            </a:r>
            <a:endParaRPr lang="es-ES" altLang="es-PE" b="1" dirty="0">
              <a:solidFill>
                <a:srgbClr val="FF0000"/>
              </a:solidFill>
            </a:endParaRPr>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21</a:t>
            </a:fld>
            <a:endParaRPr lang="es-ES"/>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526556" y="2336652"/>
            <a:ext cx="8030590" cy="2358178"/>
          </a:xfrm>
          <a:prstGeom prst="rect">
            <a:avLst/>
          </a:prstGeom>
          <a:noFill/>
          <a:ln>
            <a:noFill/>
          </a:ln>
        </p:spPr>
      </p:pic>
    </p:spTree>
    <p:extLst>
      <p:ext uri="{BB962C8B-B14F-4D97-AF65-F5344CB8AC3E}">
        <p14:creationId xmlns:p14="http://schemas.microsoft.com/office/powerpoint/2010/main" val="4210987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2711252" y="1343578"/>
            <a:ext cx="31845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 altLang="es-PE" b="1" dirty="0" smtClean="0">
                <a:solidFill>
                  <a:srgbClr val="FF0000"/>
                </a:solidFill>
              </a:rPr>
              <a:t>Costos de Inversión Total</a:t>
            </a:r>
            <a:endParaRPr lang="es-ES" altLang="es-PE" b="1" dirty="0">
              <a:solidFill>
                <a:srgbClr val="FF0000"/>
              </a:solidFill>
            </a:endParaRPr>
          </a:p>
        </p:txBody>
      </p:sp>
      <p:sp>
        <p:nvSpPr>
          <p:cNvPr id="3" name="Marcador de número de diapositiva 2"/>
          <p:cNvSpPr>
            <a:spLocks noGrp="1"/>
          </p:cNvSpPr>
          <p:nvPr>
            <p:ph type="sldNum" sz="quarter" idx="12"/>
          </p:nvPr>
        </p:nvSpPr>
        <p:spPr/>
        <p:txBody>
          <a:bodyPr/>
          <a:lstStyle/>
          <a:p>
            <a:pPr>
              <a:defRPr/>
            </a:pPr>
            <a:fld id="{18466620-94DA-4231-A454-CA48E26884D0}" type="slidenum">
              <a:rPr lang="es-ES" smtClean="0"/>
              <a:pPr>
                <a:defRPr/>
              </a:pPr>
              <a:t>22</a:t>
            </a:fld>
            <a:endParaRPr lang="es-ES"/>
          </a:p>
        </p:txBody>
      </p:sp>
      <p:graphicFrame>
        <p:nvGraphicFramePr>
          <p:cNvPr id="5" name="Tabla 4"/>
          <p:cNvGraphicFramePr>
            <a:graphicFrameLocks noGrp="1"/>
          </p:cNvGraphicFramePr>
          <p:nvPr>
            <p:extLst>
              <p:ext uri="{D42A27DB-BD31-4B8C-83A1-F6EECF244321}">
                <p14:modId xmlns:p14="http://schemas.microsoft.com/office/powerpoint/2010/main" val="3261429236"/>
              </p:ext>
            </p:extLst>
          </p:nvPr>
        </p:nvGraphicFramePr>
        <p:xfrm>
          <a:off x="2081639" y="2018900"/>
          <a:ext cx="4182683" cy="3319782"/>
        </p:xfrm>
        <a:graphic>
          <a:graphicData uri="http://schemas.openxmlformats.org/drawingml/2006/table">
            <a:tbl>
              <a:tblPr firstRow="1" firstCol="1" bandRow="1"/>
              <a:tblGrid>
                <a:gridCol w="2839039"/>
                <a:gridCol w="1343644"/>
              </a:tblGrid>
              <a:tr h="514843">
                <a:tc>
                  <a:txBody>
                    <a:bodyPr/>
                    <a:lstStyle/>
                    <a:p>
                      <a:pPr algn="ctr">
                        <a:spcBef>
                          <a:spcPts val="1200"/>
                        </a:spcBef>
                        <a:spcAft>
                          <a:spcPts val="0"/>
                        </a:spcAft>
                      </a:pPr>
                      <a:r>
                        <a:rPr lang="es-E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Categoría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Bef>
                          <a:spcPts val="1200"/>
                        </a:spcBef>
                        <a:spcAft>
                          <a:spcPts val="0"/>
                        </a:spcAft>
                      </a:pPr>
                      <a:r>
                        <a:rPr lang="es-E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Millones US$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57422">
                <a:tc>
                  <a:txBody>
                    <a:bodyPr/>
                    <a:lstStyle/>
                    <a:p>
                      <a:pPr algn="just">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Red de Acero</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84,27</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22">
                <a:tc>
                  <a:txBody>
                    <a:bodyPr/>
                    <a:lstStyle/>
                    <a:p>
                      <a:pPr algn="just">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Red de Polietileno</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90,76</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22">
                <a:tc>
                  <a:txBody>
                    <a:bodyPr/>
                    <a:lstStyle/>
                    <a:p>
                      <a:pPr algn="just">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Estaciones de Distribución</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22">
                <a:tc>
                  <a:txBody>
                    <a:bodyPr/>
                    <a:lstStyle/>
                    <a:p>
                      <a:pPr algn="just">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ERP o City Gate</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5,29</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81">
                <a:tc>
                  <a:txBody>
                    <a:bodyPr/>
                    <a:lstStyle/>
                    <a:p>
                      <a:pPr algn="just">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Instalaciones Complementarias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4,47</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22">
                <a:tc>
                  <a:txBody>
                    <a:bodyPr/>
                    <a:lstStyle/>
                    <a:p>
                      <a:pPr algn="just">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Estaciones Virtuales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0,98</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22">
                <a:tc>
                  <a:txBody>
                    <a:bodyPr/>
                    <a:lstStyle/>
                    <a:p>
                      <a:pPr algn="just">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Obras Especiales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E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3,03</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22">
                <a:tc>
                  <a:txBody>
                    <a:bodyPr/>
                    <a:lstStyle/>
                    <a:p>
                      <a:pPr algn="just">
                        <a:spcBef>
                          <a:spcPts val="1200"/>
                        </a:spcBef>
                        <a:spcAft>
                          <a:spcPts val="0"/>
                        </a:spcAft>
                      </a:pPr>
                      <a:r>
                        <a:rPr lang="es-E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(MMUS$)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E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190,57</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61">
                <a:tc>
                  <a:txBody>
                    <a:bodyPr/>
                    <a:lstStyle/>
                    <a:p>
                      <a:pPr algn="just">
                        <a:spcBef>
                          <a:spcPts val="1200"/>
                        </a:spcBef>
                        <a:spcAft>
                          <a:spcPts val="0"/>
                        </a:spcAft>
                      </a:pPr>
                      <a:r>
                        <a:rPr lang="es-P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843">
                <a:tc>
                  <a:txBody>
                    <a:bodyPr/>
                    <a:lstStyle/>
                    <a:p>
                      <a:pPr algn="just">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Anualidad actualizada de las Inversiones (8 años)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81,18</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41345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924001" y="1885985"/>
            <a:ext cx="19246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 altLang="es-PE" b="1" dirty="0" smtClean="0">
                <a:solidFill>
                  <a:srgbClr val="FF0000"/>
                </a:solidFill>
              </a:rPr>
              <a:t>Redes de Distribuci</a:t>
            </a:r>
            <a:r>
              <a:rPr lang="es-ES" altLang="es-PE" b="1" dirty="0" smtClean="0">
                <a:solidFill>
                  <a:srgbClr val="FF0000"/>
                </a:solidFill>
              </a:rPr>
              <a:t>ón de Polietileno </a:t>
            </a:r>
            <a:endParaRPr lang="es-ES" altLang="es-PE" b="1" dirty="0">
              <a:solidFill>
                <a:srgbClr val="FF0000"/>
              </a:solidFill>
            </a:endParaRPr>
          </a:p>
        </p:txBody>
      </p:sp>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662" y="1701319"/>
            <a:ext cx="2215127" cy="1962869"/>
          </a:xfrm>
          <a:prstGeom prst="rect">
            <a:avLst/>
          </a:prstGeom>
          <a:noFill/>
          <a:ln>
            <a:solidFill>
              <a:schemeClr val="accent1"/>
            </a:solidFill>
          </a:ln>
        </p:spPr>
      </p:pic>
      <p:sp>
        <p:nvSpPr>
          <p:cNvPr id="6" name="5 CuadroTexto"/>
          <p:cNvSpPr txBox="1"/>
          <p:nvPr/>
        </p:nvSpPr>
        <p:spPr>
          <a:xfrm>
            <a:off x="4052337" y="1701319"/>
            <a:ext cx="813108" cy="369332"/>
          </a:xfrm>
          <a:prstGeom prst="rect">
            <a:avLst/>
          </a:prstGeom>
          <a:noFill/>
        </p:spPr>
        <p:txBody>
          <a:bodyPr wrap="none" rtlCol="0">
            <a:spAutoFit/>
          </a:bodyPr>
          <a:lstStyle/>
          <a:p>
            <a:r>
              <a:rPr lang="es-PE" dirty="0" smtClean="0"/>
              <a:t>Talara</a:t>
            </a:r>
            <a:endParaRPr lang="es-PE" dirty="0"/>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2926" y="1701319"/>
            <a:ext cx="2519205" cy="1951694"/>
          </a:xfrm>
          <a:prstGeom prst="rect">
            <a:avLst/>
          </a:prstGeom>
          <a:noFill/>
          <a:ln>
            <a:solidFill>
              <a:schemeClr val="accent1"/>
            </a:solidFill>
          </a:ln>
        </p:spPr>
      </p:pic>
      <p:sp>
        <p:nvSpPr>
          <p:cNvPr id="11" name="10 CuadroTexto"/>
          <p:cNvSpPr txBox="1"/>
          <p:nvPr/>
        </p:nvSpPr>
        <p:spPr>
          <a:xfrm>
            <a:off x="6566942" y="1701319"/>
            <a:ext cx="954107" cy="369332"/>
          </a:xfrm>
          <a:prstGeom prst="rect">
            <a:avLst/>
          </a:prstGeom>
          <a:noFill/>
        </p:spPr>
        <p:txBody>
          <a:bodyPr wrap="none" rtlCol="0">
            <a:spAutoFit/>
          </a:bodyPr>
          <a:lstStyle/>
          <a:p>
            <a:r>
              <a:rPr lang="es-PE" dirty="0" smtClean="0"/>
              <a:t>Sullana</a:t>
            </a:r>
            <a:endParaRPr lang="es-PE" dirty="0"/>
          </a:p>
        </p:txBody>
      </p:sp>
      <p:pic>
        <p:nvPicPr>
          <p:cNvPr id="12" name="11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7685" y="4112643"/>
            <a:ext cx="2244104" cy="1836637"/>
          </a:xfrm>
          <a:prstGeom prst="rect">
            <a:avLst/>
          </a:prstGeom>
          <a:noFill/>
          <a:ln>
            <a:solidFill>
              <a:schemeClr val="accent1"/>
            </a:solidFill>
          </a:ln>
        </p:spPr>
      </p:pic>
      <p:sp>
        <p:nvSpPr>
          <p:cNvPr id="13" name="12 CuadroTexto"/>
          <p:cNvSpPr txBox="1"/>
          <p:nvPr/>
        </p:nvSpPr>
        <p:spPr>
          <a:xfrm>
            <a:off x="4039394" y="5573613"/>
            <a:ext cx="723275" cy="369332"/>
          </a:xfrm>
          <a:prstGeom prst="rect">
            <a:avLst/>
          </a:prstGeom>
          <a:noFill/>
        </p:spPr>
        <p:txBody>
          <a:bodyPr wrap="none" rtlCol="0">
            <a:spAutoFit/>
          </a:bodyPr>
          <a:lstStyle/>
          <a:p>
            <a:r>
              <a:rPr lang="es-PE" dirty="0" smtClean="0"/>
              <a:t>Piura</a:t>
            </a:r>
            <a:endParaRPr lang="es-PE" dirty="0"/>
          </a:p>
        </p:txBody>
      </p:sp>
      <p:pic>
        <p:nvPicPr>
          <p:cNvPr id="14" name="13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4118978"/>
            <a:ext cx="2497923" cy="1830302"/>
          </a:xfrm>
          <a:prstGeom prst="rect">
            <a:avLst/>
          </a:prstGeom>
          <a:noFill/>
          <a:ln>
            <a:solidFill>
              <a:schemeClr val="accent1"/>
            </a:solidFill>
          </a:ln>
        </p:spPr>
      </p:pic>
      <p:sp>
        <p:nvSpPr>
          <p:cNvPr id="15" name="14 CuadroTexto"/>
          <p:cNvSpPr txBox="1"/>
          <p:nvPr/>
        </p:nvSpPr>
        <p:spPr>
          <a:xfrm>
            <a:off x="6682357" y="4256659"/>
            <a:ext cx="710451" cy="369332"/>
          </a:xfrm>
          <a:prstGeom prst="rect">
            <a:avLst/>
          </a:prstGeom>
          <a:noFill/>
        </p:spPr>
        <p:txBody>
          <a:bodyPr wrap="none" rtlCol="0">
            <a:spAutoFit/>
          </a:bodyPr>
          <a:lstStyle/>
          <a:p>
            <a:r>
              <a:rPr lang="es-PE" dirty="0" smtClean="0"/>
              <a:t>Paita</a:t>
            </a:r>
            <a:endParaRPr lang="es-PE" dirty="0"/>
          </a:p>
        </p:txBody>
      </p:sp>
      <p:pic>
        <p:nvPicPr>
          <p:cNvPr id="16" name="15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001" y="4111734"/>
            <a:ext cx="2188508" cy="1830302"/>
          </a:xfrm>
          <a:prstGeom prst="rect">
            <a:avLst/>
          </a:prstGeom>
          <a:noFill/>
          <a:ln>
            <a:solidFill>
              <a:schemeClr val="accent1"/>
            </a:solidFill>
          </a:ln>
        </p:spPr>
      </p:pic>
      <p:sp>
        <p:nvSpPr>
          <p:cNvPr id="17" name="16 CuadroTexto"/>
          <p:cNvSpPr txBox="1"/>
          <p:nvPr/>
        </p:nvSpPr>
        <p:spPr>
          <a:xfrm>
            <a:off x="2093041" y="5572704"/>
            <a:ext cx="1043876" cy="369332"/>
          </a:xfrm>
          <a:prstGeom prst="rect">
            <a:avLst/>
          </a:prstGeom>
          <a:noFill/>
        </p:spPr>
        <p:txBody>
          <a:bodyPr wrap="none" rtlCol="0">
            <a:spAutoFit/>
          </a:bodyPr>
          <a:lstStyle/>
          <a:p>
            <a:r>
              <a:rPr lang="es-PE" dirty="0" err="1" smtClean="0"/>
              <a:t>Sechura</a:t>
            </a:r>
            <a:endParaRPr lang="es-PE" dirty="0"/>
          </a:p>
        </p:txBody>
      </p:sp>
      <p:sp>
        <p:nvSpPr>
          <p:cNvPr id="7" name="6 Forma libre"/>
          <p:cNvSpPr/>
          <p:nvPr/>
        </p:nvSpPr>
        <p:spPr>
          <a:xfrm>
            <a:off x="6474619" y="4645819"/>
            <a:ext cx="219075" cy="504825"/>
          </a:xfrm>
          <a:custGeom>
            <a:avLst/>
            <a:gdLst>
              <a:gd name="connsiteX0" fmla="*/ 16669 w 219075"/>
              <a:gd name="connsiteY0" fmla="*/ 0 h 504825"/>
              <a:gd name="connsiteX1" fmla="*/ 16669 w 219075"/>
              <a:gd name="connsiteY1" fmla="*/ 0 h 504825"/>
              <a:gd name="connsiteX2" fmla="*/ 11906 w 219075"/>
              <a:gd name="connsiteY2" fmla="*/ 45244 h 504825"/>
              <a:gd name="connsiteX3" fmla="*/ 9525 w 219075"/>
              <a:gd name="connsiteY3" fmla="*/ 64294 h 504825"/>
              <a:gd name="connsiteX4" fmla="*/ 11906 w 219075"/>
              <a:gd name="connsiteY4" fmla="*/ 119062 h 504825"/>
              <a:gd name="connsiteX5" fmla="*/ 16669 w 219075"/>
              <a:gd name="connsiteY5" fmla="*/ 126206 h 504825"/>
              <a:gd name="connsiteX6" fmla="*/ 30956 w 219075"/>
              <a:gd name="connsiteY6" fmla="*/ 140494 h 504825"/>
              <a:gd name="connsiteX7" fmla="*/ 33337 w 219075"/>
              <a:gd name="connsiteY7" fmla="*/ 147637 h 504825"/>
              <a:gd name="connsiteX8" fmla="*/ 21431 w 219075"/>
              <a:gd name="connsiteY8" fmla="*/ 157162 h 504825"/>
              <a:gd name="connsiteX9" fmla="*/ 14287 w 219075"/>
              <a:gd name="connsiteY9" fmla="*/ 161925 h 504825"/>
              <a:gd name="connsiteX10" fmla="*/ 0 w 219075"/>
              <a:gd name="connsiteY10" fmla="*/ 166687 h 504825"/>
              <a:gd name="connsiteX11" fmla="*/ 2381 w 219075"/>
              <a:gd name="connsiteY11" fmla="*/ 180975 h 504825"/>
              <a:gd name="connsiteX12" fmla="*/ 9525 w 219075"/>
              <a:gd name="connsiteY12" fmla="*/ 188119 h 504825"/>
              <a:gd name="connsiteX13" fmla="*/ 14287 w 219075"/>
              <a:gd name="connsiteY13" fmla="*/ 195262 h 504825"/>
              <a:gd name="connsiteX14" fmla="*/ 28575 w 219075"/>
              <a:gd name="connsiteY14" fmla="*/ 202406 h 504825"/>
              <a:gd name="connsiteX15" fmla="*/ 47625 w 219075"/>
              <a:gd name="connsiteY15" fmla="*/ 219075 h 504825"/>
              <a:gd name="connsiteX16" fmla="*/ 45244 w 219075"/>
              <a:gd name="connsiteY16" fmla="*/ 257175 h 504825"/>
              <a:gd name="connsiteX17" fmla="*/ 40481 w 219075"/>
              <a:gd name="connsiteY17" fmla="*/ 271462 h 504825"/>
              <a:gd name="connsiteX18" fmla="*/ 38100 w 219075"/>
              <a:gd name="connsiteY18" fmla="*/ 278606 h 504825"/>
              <a:gd name="connsiteX19" fmla="*/ 40481 w 219075"/>
              <a:gd name="connsiteY19" fmla="*/ 338137 h 504825"/>
              <a:gd name="connsiteX20" fmla="*/ 42862 w 219075"/>
              <a:gd name="connsiteY20" fmla="*/ 347662 h 504825"/>
              <a:gd name="connsiteX21" fmla="*/ 45244 w 219075"/>
              <a:gd name="connsiteY21" fmla="*/ 421481 h 504825"/>
              <a:gd name="connsiteX22" fmla="*/ 47625 w 219075"/>
              <a:gd name="connsiteY22" fmla="*/ 433387 h 504825"/>
              <a:gd name="connsiteX23" fmla="*/ 52387 w 219075"/>
              <a:gd name="connsiteY23" fmla="*/ 440531 h 504825"/>
              <a:gd name="connsiteX24" fmla="*/ 59531 w 219075"/>
              <a:gd name="connsiteY24" fmla="*/ 447675 h 504825"/>
              <a:gd name="connsiteX25" fmla="*/ 83344 w 219075"/>
              <a:gd name="connsiteY25" fmla="*/ 457200 h 504825"/>
              <a:gd name="connsiteX26" fmla="*/ 90487 w 219075"/>
              <a:gd name="connsiteY26" fmla="*/ 459581 h 504825"/>
              <a:gd name="connsiteX27" fmla="*/ 116681 w 219075"/>
              <a:gd name="connsiteY27" fmla="*/ 461962 h 504825"/>
              <a:gd name="connsiteX28" fmla="*/ 135731 w 219075"/>
              <a:gd name="connsiteY28" fmla="*/ 478631 h 504825"/>
              <a:gd name="connsiteX29" fmla="*/ 138112 w 219075"/>
              <a:gd name="connsiteY29" fmla="*/ 497681 h 504825"/>
              <a:gd name="connsiteX30" fmla="*/ 140494 w 219075"/>
              <a:gd name="connsiteY30" fmla="*/ 504825 h 504825"/>
              <a:gd name="connsiteX31" fmla="*/ 138112 w 219075"/>
              <a:gd name="connsiteY31" fmla="*/ 504825 h 504825"/>
              <a:gd name="connsiteX32" fmla="*/ 130969 w 219075"/>
              <a:gd name="connsiteY32" fmla="*/ 485775 h 504825"/>
              <a:gd name="connsiteX33" fmla="*/ 135731 w 219075"/>
              <a:gd name="connsiteY33" fmla="*/ 438150 h 504825"/>
              <a:gd name="connsiteX34" fmla="*/ 140494 w 219075"/>
              <a:gd name="connsiteY34" fmla="*/ 423862 h 504825"/>
              <a:gd name="connsiteX35" fmla="*/ 150019 w 219075"/>
              <a:gd name="connsiteY35" fmla="*/ 407194 h 504825"/>
              <a:gd name="connsiteX36" fmla="*/ 157162 w 219075"/>
              <a:gd name="connsiteY36" fmla="*/ 364331 h 504825"/>
              <a:gd name="connsiteX37" fmla="*/ 161925 w 219075"/>
              <a:gd name="connsiteY37" fmla="*/ 314325 h 504825"/>
              <a:gd name="connsiteX38" fmla="*/ 169069 w 219075"/>
              <a:gd name="connsiteY38" fmla="*/ 300037 h 504825"/>
              <a:gd name="connsiteX39" fmla="*/ 183356 w 219075"/>
              <a:gd name="connsiteY39" fmla="*/ 288131 h 504825"/>
              <a:gd name="connsiteX40" fmla="*/ 185737 w 219075"/>
              <a:gd name="connsiteY40" fmla="*/ 280987 h 504825"/>
              <a:gd name="connsiteX41" fmla="*/ 190500 w 219075"/>
              <a:gd name="connsiteY41" fmla="*/ 259556 h 504825"/>
              <a:gd name="connsiteX42" fmla="*/ 185737 w 219075"/>
              <a:gd name="connsiteY42" fmla="*/ 214312 h 504825"/>
              <a:gd name="connsiteX43" fmla="*/ 178594 w 219075"/>
              <a:gd name="connsiteY43" fmla="*/ 207169 h 504825"/>
              <a:gd name="connsiteX44" fmla="*/ 173831 w 219075"/>
              <a:gd name="connsiteY44" fmla="*/ 200025 h 504825"/>
              <a:gd name="connsiteX45" fmla="*/ 171450 w 219075"/>
              <a:gd name="connsiteY45" fmla="*/ 192881 h 504825"/>
              <a:gd name="connsiteX46" fmla="*/ 164306 w 219075"/>
              <a:gd name="connsiteY46" fmla="*/ 178594 h 504825"/>
              <a:gd name="connsiteX47" fmla="*/ 166687 w 219075"/>
              <a:gd name="connsiteY47" fmla="*/ 166687 h 504825"/>
              <a:gd name="connsiteX48" fmla="*/ 173831 w 219075"/>
              <a:gd name="connsiteY48" fmla="*/ 164306 h 504825"/>
              <a:gd name="connsiteX49" fmla="*/ 219075 w 219075"/>
              <a:gd name="connsiteY49" fmla="*/ 159544 h 504825"/>
              <a:gd name="connsiteX50" fmla="*/ 219075 w 219075"/>
              <a:gd name="connsiteY50" fmla="*/ 16192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9075" h="504825">
                <a:moveTo>
                  <a:pt x="16669" y="0"/>
                </a:moveTo>
                <a:lnTo>
                  <a:pt x="16669" y="0"/>
                </a:lnTo>
                <a:cubicBezTo>
                  <a:pt x="14994" y="15072"/>
                  <a:pt x="13580" y="30172"/>
                  <a:pt x="11906" y="45244"/>
                </a:cubicBezTo>
                <a:cubicBezTo>
                  <a:pt x="11199" y="51604"/>
                  <a:pt x="10319" y="57944"/>
                  <a:pt x="9525" y="64294"/>
                </a:cubicBezTo>
                <a:cubicBezTo>
                  <a:pt x="10319" y="82550"/>
                  <a:pt x="9811" y="100909"/>
                  <a:pt x="11906" y="119062"/>
                </a:cubicBezTo>
                <a:cubicBezTo>
                  <a:pt x="12234" y="121905"/>
                  <a:pt x="14768" y="124067"/>
                  <a:pt x="16669" y="126206"/>
                </a:cubicBezTo>
                <a:cubicBezTo>
                  <a:pt x="21144" y="131240"/>
                  <a:pt x="30956" y="140494"/>
                  <a:pt x="30956" y="140494"/>
                </a:cubicBezTo>
                <a:cubicBezTo>
                  <a:pt x="31750" y="142875"/>
                  <a:pt x="33750" y="145161"/>
                  <a:pt x="33337" y="147637"/>
                </a:cubicBezTo>
                <a:cubicBezTo>
                  <a:pt x="32070" y="155241"/>
                  <a:pt x="27004" y="155305"/>
                  <a:pt x="21431" y="157162"/>
                </a:cubicBezTo>
                <a:cubicBezTo>
                  <a:pt x="19050" y="158750"/>
                  <a:pt x="16902" y="160763"/>
                  <a:pt x="14287" y="161925"/>
                </a:cubicBezTo>
                <a:cubicBezTo>
                  <a:pt x="9700" y="163964"/>
                  <a:pt x="0" y="166687"/>
                  <a:pt x="0" y="166687"/>
                </a:cubicBezTo>
                <a:cubicBezTo>
                  <a:pt x="794" y="171450"/>
                  <a:pt x="420" y="176563"/>
                  <a:pt x="2381" y="180975"/>
                </a:cubicBezTo>
                <a:cubicBezTo>
                  <a:pt x="3749" y="184052"/>
                  <a:pt x="7369" y="185532"/>
                  <a:pt x="9525" y="188119"/>
                </a:cubicBezTo>
                <a:cubicBezTo>
                  <a:pt x="11357" y="190317"/>
                  <a:pt x="12264" y="193239"/>
                  <a:pt x="14287" y="195262"/>
                </a:cubicBezTo>
                <a:cubicBezTo>
                  <a:pt x="18904" y="199879"/>
                  <a:pt x="22763" y="200469"/>
                  <a:pt x="28575" y="202406"/>
                </a:cubicBezTo>
                <a:cubicBezTo>
                  <a:pt x="45243" y="213519"/>
                  <a:pt x="39687" y="207169"/>
                  <a:pt x="47625" y="219075"/>
                </a:cubicBezTo>
                <a:cubicBezTo>
                  <a:pt x="46831" y="231775"/>
                  <a:pt x="46963" y="244567"/>
                  <a:pt x="45244" y="257175"/>
                </a:cubicBezTo>
                <a:cubicBezTo>
                  <a:pt x="44566" y="262149"/>
                  <a:pt x="42069" y="266700"/>
                  <a:pt x="40481" y="271462"/>
                </a:cubicBezTo>
                <a:lnTo>
                  <a:pt x="38100" y="278606"/>
                </a:lnTo>
                <a:cubicBezTo>
                  <a:pt x="38894" y="298450"/>
                  <a:pt x="39115" y="318325"/>
                  <a:pt x="40481" y="338137"/>
                </a:cubicBezTo>
                <a:cubicBezTo>
                  <a:pt x="40706" y="341402"/>
                  <a:pt x="42675" y="344395"/>
                  <a:pt x="42862" y="347662"/>
                </a:cubicBezTo>
                <a:cubicBezTo>
                  <a:pt x="44267" y="372241"/>
                  <a:pt x="43878" y="396900"/>
                  <a:pt x="45244" y="421481"/>
                </a:cubicBezTo>
                <a:cubicBezTo>
                  <a:pt x="45469" y="425522"/>
                  <a:pt x="46204" y="429597"/>
                  <a:pt x="47625" y="433387"/>
                </a:cubicBezTo>
                <a:cubicBezTo>
                  <a:pt x="48630" y="436067"/>
                  <a:pt x="50555" y="438332"/>
                  <a:pt x="52387" y="440531"/>
                </a:cubicBezTo>
                <a:cubicBezTo>
                  <a:pt x="54543" y="443118"/>
                  <a:pt x="56791" y="445718"/>
                  <a:pt x="59531" y="447675"/>
                </a:cubicBezTo>
                <a:cubicBezTo>
                  <a:pt x="65661" y="452053"/>
                  <a:pt x="76841" y="455032"/>
                  <a:pt x="83344" y="457200"/>
                </a:cubicBezTo>
                <a:cubicBezTo>
                  <a:pt x="85725" y="457994"/>
                  <a:pt x="87988" y="459354"/>
                  <a:pt x="90487" y="459581"/>
                </a:cubicBezTo>
                <a:lnTo>
                  <a:pt x="116681" y="461962"/>
                </a:lnTo>
                <a:cubicBezTo>
                  <a:pt x="133350" y="473074"/>
                  <a:pt x="127794" y="466724"/>
                  <a:pt x="135731" y="478631"/>
                </a:cubicBezTo>
                <a:cubicBezTo>
                  <a:pt x="136525" y="484981"/>
                  <a:pt x="136967" y="491385"/>
                  <a:pt x="138112" y="497681"/>
                </a:cubicBezTo>
                <a:cubicBezTo>
                  <a:pt x="138561" y="500151"/>
                  <a:pt x="140494" y="504825"/>
                  <a:pt x="140494" y="504825"/>
                </a:cubicBezTo>
                <a:lnTo>
                  <a:pt x="138112" y="504825"/>
                </a:lnTo>
                <a:cubicBezTo>
                  <a:pt x="135731" y="498475"/>
                  <a:pt x="131532" y="492533"/>
                  <a:pt x="130969" y="485775"/>
                </a:cubicBezTo>
                <a:cubicBezTo>
                  <a:pt x="129758" y="471243"/>
                  <a:pt x="131240" y="453118"/>
                  <a:pt x="135731" y="438150"/>
                </a:cubicBezTo>
                <a:cubicBezTo>
                  <a:pt x="137174" y="433341"/>
                  <a:pt x="138249" y="428352"/>
                  <a:pt x="140494" y="423862"/>
                </a:cubicBezTo>
                <a:cubicBezTo>
                  <a:pt x="146536" y="411777"/>
                  <a:pt x="143287" y="417290"/>
                  <a:pt x="150019" y="407194"/>
                </a:cubicBezTo>
                <a:cubicBezTo>
                  <a:pt x="155758" y="389973"/>
                  <a:pt x="154172" y="396227"/>
                  <a:pt x="157162" y="364331"/>
                </a:cubicBezTo>
                <a:cubicBezTo>
                  <a:pt x="160379" y="330021"/>
                  <a:pt x="156110" y="334678"/>
                  <a:pt x="161925" y="314325"/>
                </a:cubicBezTo>
                <a:cubicBezTo>
                  <a:pt x="163793" y="307786"/>
                  <a:pt x="164530" y="305483"/>
                  <a:pt x="169069" y="300037"/>
                </a:cubicBezTo>
                <a:cubicBezTo>
                  <a:pt x="174798" y="293162"/>
                  <a:pt x="176332" y="292814"/>
                  <a:pt x="183356" y="288131"/>
                </a:cubicBezTo>
                <a:cubicBezTo>
                  <a:pt x="184150" y="285750"/>
                  <a:pt x="185047" y="283401"/>
                  <a:pt x="185737" y="280987"/>
                </a:cubicBezTo>
                <a:cubicBezTo>
                  <a:pt x="187982" y="273129"/>
                  <a:pt x="188861" y="267754"/>
                  <a:pt x="190500" y="259556"/>
                </a:cubicBezTo>
                <a:cubicBezTo>
                  <a:pt x="188912" y="244475"/>
                  <a:pt x="189098" y="229100"/>
                  <a:pt x="185737" y="214312"/>
                </a:cubicBezTo>
                <a:cubicBezTo>
                  <a:pt x="184991" y="211028"/>
                  <a:pt x="180750" y="209756"/>
                  <a:pt x="178594" y="207169"/>
                </a:cubicBezTo>
                <a:cubicBezTo>
                  <a:pt x="176762" y="204970"/>
                  <a:pt x="175419" y="202406"/>
                  <a:pt x="173831" y="200025"/>
                </a:cubicBezTo>
                <a:cubicBezTo>
                  <a:pt x="173037" y="197644"/>
                  <a:pt x="172573" y="195126"/>
                  <a:pt x="171450" y="192881"/>
                </a:cubicBezTo>
                <a:cubicBezTo>
                  <a:pt x="162216" y="174414"/>
                  <a:pt x="170291" y="196550"/>
                  <a:pt x="164306" y="178594"/>
                </a:cubicBezTo>
                <a:cubicBezTo>
                  <a:pt x="165100" y="174625"/>
                  <a:pt x="164442" y="170055"/>
                  <a:pt x="166687" y="166687"/>
                </a:cubicBezTo>
                <a:cubicBezTo>
                  <a:pt x="168079" y="164598"/>
                  <a:pt x="171333" y="164556"/>
                  <a:pt x="173831" y="164306"/>
                </a:cubicBezTo>
                <a:cubicBezTo>
                  <a:pt x="220434" y="159646"/>
                  <a:pt x="201650" y="168255"/>
                  <a:pt x="219075" y="159544"/>
                </a:cubicBezTo>
                <a:lnTo>
                  <a:pt x="219075" y="161925"/>
                </a:lnTo>
              </a:path>
            </a:pathLst>
          </a:custGeom>
          <a:noFill/>
          <a:ln>
            <a:solidFill>
              <a:srgbClr val="FE8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17 Forma libre"/>
          <p:cNvSpPr/>
          <p:nvPr/>
        </p:nvSpPr>
        <p:spPr>
          <a:xfrm>
            <a:off x="7774781" y="4991100"/>
            <a:ext cx="142875" cy="38100"/>
          </a:xfrm>
          <a:custGeom>
            <a:avLst/>
            <a:gdLst>
              <a:gd name="connsiteX0" fmla="*/ 142875 w 142875"/>
              <a:gd name="connsiteY0" fmla="*/ 38100 h 38100"/>
              <a:gd name="connsiteX1" fmla="*/ 142875 w 142875"/>
              <a:gd name="connsiteY1" fmla="*/ 38100 h 38100"/>
              <a:gd name="connsiteX2" fmla="*/ 138113 w 142875"/>
              <a:gd name="connsiteY2" fmla="*/ 16669 h 38100"/>
              <a:gd name="connsiteX3" fmla="*/ 133350 w 142875"/>
              <a:gd name="connsiteY3" fmla="*/ 7144 h 38100"/>
              <a:gd name="connsiteX4" fmla="*/ 130969 w 142875"/>
              <a:gd name="connsiteY4" fmla="*/ 0 h 38100"/>
              <a:gd name="connsiteX5" fmla="*/ 114300 w 142875"/>
              <a:gd name="connsiteY5" fmla="*/ 2381 h 38100"/>
              <a:gd name="connsiteX6" fmla="*/ 95250 w 142875"/>
              <a:gd name="connsiteY6" fmla="*/ 4763 h 38100"/>
              <a:gd name="connsiteX7" fmla="*/ 61913 w 142875"/>
              <a:gd name="connsiteY7" fmla="*/ 14288 h 38100"/>
              <a:gd name="connsiteX8" fmla="*/ 40482 w 142875"/>
              <a:gd name="connsiteY8" fmla="*/ 21431 h 38100"/>
              <a:gd name="connsiteX9" fmla="*/ 0 w 142875"/>
              <a:gd name="connsiteY9" fmla="*/ 23813 h 38100"/>
              <a:gd name="connsiteX10" fmla="*/ 9525 w 142875"/>
              <a:gd name="connsiteY10"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38100">
                <a:moveTo>
                  <a:pt x="142875" y="38100"/>
                </a:moveTo>
                <a:lnTo>
                  <a:pt x="142875" y="38100"/>
                </a:lnTo>
                <a:cubicBezTo>
                  <a:pt x="141288" y="30956"/>
                  <a:pt x="140265" y="23663"/>
                  <a:pt x="138113" y="16669"/>
                </a:cubicBezTo>
                <a:cubicBezTo>
                  <a:pt x="137069" y="13276"/>
                  <a:pt x="134748" y="10407"/>
                  <a:pt x="133350" y="7144"/>
                </a:cubicBezTo>
                <a:cubicBezTo>
                  <a:pt x="132361" y="4837"/>
                  <a:pt x="131763" y="2381"/>
                  <a:pt x="130969" y="0"/>
                </a:cubicBezTo>
                <a:lnTo>
                  <a:pt x="114300" y="2381"/>
                </a:lnTo>
                <a:cubicBezTo>
                  <a:pt x="107957" y="3227"/>
                  <a:pt x="101540" y="3584"/>
                  <a:pt x="95250" y="4763"/>
                </a:cubicBezTo>
                <a:cubicBezTo>
                  <a:pt x="81570" y="7328"/>
                  <a:pt x="74556" y="10073"/>
                  <a:pt x="61913" y="14288"/>
                </a:cubicBezTo>
                <a:lnTo>
                  <a:pt x="40482" y="21431"/>
                </a:lnTo>
                <a:cubicBezTo>
                  <a:pt x="32347" y="24143"/>
                  <a:pt x="11335" y="23813"/>
                  <a:pt x="0" y="23813"/>
                </a:cubicBezTo>
                <a:lnTo>
                  <a:pt x="9525" y="19050"/>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18 Forma libre"/>
          <p:cNvSpPr/>
          <p:nvPr/>
        </p:nvSpPr>
        <p:spPr>
          <a:xfrm>
            <a:off x="7910513" y="4724400"/>
            <a:ext cx="431006" cy="290513"/>
          </a:xfrm>
          <a:custGeom>
            <a:avLst/>
            <a:gdLst>
              <a:gd name="connsiteX0" fmla="*/ 2381 w 431006"/>
              <a:gd name="connsiteY0" fmla="*/ 290513 h 290513"/>
              <a:gd name="connsiteX1" fmla="*/ 0 w 431006"/>
              <a:gd name="connsiteY1" fmla="*/ 259556 h 290513"/>
              <a:gd name="connsiteX2" fmla="*/ 21431 w 431006"/>
              <a:gd name="connsiteY2" fmla="*/ 252413 h 290513"/>
              <a:gd name="connsiteX3" fmla="*/ 33337 w 431006"/>
              <a:gd name="connsiteY3" fmla="*/ 240506 h 290513"/>
              <a:gd name="connsiteX4" fmla="*/ 40481 w 431006"/>
              <a:gd name="connsiteY4" fmla="*/ 235744 h 290513"/>
              <a:gd name="connsiteX5" fmla="*/ 52387 w 431006"/>
              <a:gd name="connsiteY5" fmla="*/ 223838 h 290513"/>
              <a:gd name="connsiteX6" fmla="*/ 57150 w 431006"/>
              <a:gd name="connsiteY6" fmla="*/ 216694 h 290513"/>
              <a:gd name="connsiteX7" fmla="*/ 64293 w 431006"/>
              <a:gd name="connsiteY7" fmla="*/ 209550 h 290513"/>
              <a:gd name="connsiteX8" fmla="*/ 69056 w 431006"/>
              <a:gd name="connsiteY8" fmla="*/ 202406 h 290513"/>
              <a:gd name="connsiteX9" fmla="*/ 76200 w 431006"/>
              <a:gd name="connsiteY9" fmla="*/ 195263 h 290513"/>
              <a:gd name="connsiteX10" fmla="*/ 80962 w 431006"/>
              <a:gd name="connsiteY10" fmla="*/ 188119 h 290513"/>
              <a:gd name="connsiteX11" fmla="*/ 95250 w 431006"/>
              <a:gd name="connsiteY11" fmla="*/ 176213 h 290513"/>
              <a:gd name="connsiteX12" fmla="*/ 100012 w 431006"/>
              <a:gd name="connsiteY12" fmla="*/ 169069 h 290513"/>
              <a:gd name="connsiteX13" fmla="*/ 121443 w 431006"/>
              <a:gd name="connsiteY13" fmla="*/ 159544 h 290513"/>
              <a:gd name="connsiteX14" fmla="*/ 128587 w 431006"/>
              <a:gd name="connsiteY14" fmla="*/ 157163 h 290513"/>
              <a:gd name="connsiteX15" fmla="*/ 142875 w 431006"/>
              <a:gd name="connsiteY15" fmla="*/ 147638 h 290513"/>
              <a:gd name="connsiteX16" fmla="*/ 150018 w 431006"/>
              <a:gd name="connsiteY16" fmla="*/ 142875 h 290513"/>
              <a:gd name="connsiteX17" fmla="*/ 164306 w 431006"/>
              <a:gd name="connsiteY17" fmla="*/ 130969 h 290513"/>
              <a:gd name="connsiteX18" fmla="*/ 176212 w 431006"/>
              <a:gd name="connsiteY18" fmla="*/ 121444 h 290513"/>
              <a:gd name="connsiteX19" fmla="*/ 180975 w 431006"/>
              <a:gd name="connsiteY19" fmla="*/ 114300 h 290513"/>
              <a:gd name="connsiteX20" fmla="*/ 188118 w 431006"/>
              <a:gd name="connsiteY20" fmla="*/ 109538 h 290513"/>
              <a:gd name="connsiteX21" fmla="*/ 207168 w 431006"/>
              <a:gd name="connsiteY21" fmla="*/ 85725 h 290513"/>
              <a:gd name="connsiteX22" fmla="*/ 221456 w 431006"/>
              <a:gd name="connsiteY22" fmla="*/ 76200 h 290513"/>
              <a:gd name="connsiteX23" fmla="*/ 233362 w 431006"/>
              <a:gd name="connsiteY23" fmla="*/ 66675 h 290513"/>
              <a:gd name="connsiteX24" fmla="*/ 240506 w 431006"/>
              <a:gd name="connsiteY24" fmla="*/ 59531 h 290513"/>
              <a:gd name="connsiteX25" fmla="*/ 254793 w 431006"/>
              <a:gd name="connsiteY25" fmla="*/ 54769 h 290513"/>
              <a:gd name="connsiteX26" fmla="*/ 261937 w 431006"/>
              <a:gd name="connsiteY26" fmla="*/ 50006 h 290513"/>
              <a:gd name="connsiteX27" fmla="*/ 269081 w 431006"/>
              <a:gd name="connsiteY27" fmla="*/ 47625 h 290513"/>
              <a:gd name="connsiteX28" fmla="*/ 278606 w 431006"/>
              <a:gd name="connsiteY28" fmla="*/ 40481 h 290513"/>
              <a:gd name="connsiteX29" fmla="*/ 283368 w 431006"/>
              <a:gd name="connsiteY29" fmla="*/ 33338 h 290513"/>
              <a:gd name="connsiteX30" fmla="*/ 290512 w 431006"/>
              <a:gd name="connsiteY30" fmla="*/ 30956 h 290513"/>
              <a:gd name="connsiteX31" fmla="*/ 295275 w 431006"/>
              <a:gd name="connsiteY31" fmla="*/ 23813 h 290513"/>
              <a:gd name="connsiteX32" fmla="*/ 302418 w 431006"/>
              <a:gd name="connsiteY32" fmla="*/ 19050 h 290513"/>
              <a:gd name="connsiteX33" fmla="*/ 304800 w 431006"/>
              <a:gd name="connsiteY33" fmla="*/ 11906 h 290513"/>
              <a:gd name="connsiteX34" fmla="*/ 319087 w 431006"/>
              <a:gd name="connsiteY34" fmla="*/ 0 h 290513"/>
              <a:gd name="connsiteX35" fmla="*/ 328612 w 431006"/>
              <a:gd name="connsiteY35" fmla="*/ 2381 h 290513"/>
              <a:gd name="connsiteX36" fmla="*/ 335756 w 431006"/>
              <a:gd name="connsiteY36" fmla="*/ 16669 h 290513"/>
              <a:gd name="connsiteX37" fmla="*/ 345281 w 431006"/>
              <a:gd name="connsiteY37" fmla="*/ 30956 h 290513"/>
              <a:gd name="connsiteX38" fmla="*/ 347662 w 431006"/>
              <a:gd name="connsiteY38" fmla="*/ 40481 h 290513"/>
              <a:gd name="connsiteX39" fmla="*/ 354806 w 431006"/>
              <a:gd name="connsiteY39" fmla="*/ 45244 h 290513"/>
              <a:gd name="connsiteX40" fmla="*/ 381000 w 431006"/>
              <a:gd name="connsiteY40" fmla="*/ 38100 h 290513"/>
              <a:gd name="connsiteX41" fmla="*/ 395287 w 431006"/>
              <a:gd name="connsiteY41" fmla="*/ 28575 h 290513"/>
              <a:gd name="connsiteX42" fmla="*/ 407193 w 431006"/>
              <a:gd name="connsiteY42" fmla="*/ 16669 h 290513"/>
              <a:gd name="connsiteX43" fmla="*/ 411956 w 431006"/>
              <a:gd name="connsiteY43" fmla="*/ 9525 h 290513"/>
              <a:gd name="connsiteX44" fmla="*/ 419100 w 431006"/>
              <a:gd name="connsiteY44" fmla="*/ 11906 h 290513"/>
              <a:gd name="connsiteX45" fmla="*/ 431006 w 431006"/>
              <a:gd name="connsiteY45" fmla="*/ 21431 h 290513"/>
              <a:gd name="connsiteX46" fmla="*/ 431006 w 431006"/>
              <a:gd name="connsiteY46" fmla="*/ 21431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1006" h="290513">
                <a:moveTo>
                  <a:pt x="2381" y="290513"/>
                </a:moveTo>
                <a:lnTo>
                  <a:pt x="0" y="259556"/>
                </a:lnTo>
                <a:cubicBezTo>
                  <a:pt x="7144" y="257175"/>
                  <a:pt x="14480" y="255309"/>
                  <a:pt x="21431" y="252413"/>
                </a:cubicBezTo>
                <a:cubicBezTo>
                  <a:pt x="32318" y="247877"/>
                  <a:pt x="25626" y="248217"/>
                  <a:pt x="33337" y="240506"/>
                </a:cubicBezTo>
                <a:cubicBezTo>
                  <a:pt x="35361" y="238482"/>
                  <a:pt x="38100" y="237331"/>
                  <a:pt x="40481" y="235744"/>
                </a:cubicBezTo>
                <a:cubicBezTo>
                  <a:pt x="53177" y="216697"/>
                  <a:pt x="36515" y="239709"/>
                  <a:pt x="52387" y="223838"/>
                </a:cubicBezTo>
                <a:cubicBezTo>
                  <a:pt x="54411" y="221814"/>
                  <a:pt x="55318" y="218893"/>
                  <a:pt x="57150" y="216694"/>
                </a:cubicBezTo>
                <a:cubicBezTo>
                  <a:pt x="59306" y="214107"/>
                  <a:pt x="62137" y="212137"/>
                  <a:pt x="64293" y="209550"/>
                </a:cubicBezTo>
                <a:cubicBezTo>
                  <a:pt x="66125" y="207351"/>
                  <a:pt x="67224" y="204605"/>
                  <a:pt x="69056" y="202406"/>
                </a:cubicBezTo>
                <a:cubicBezTo>
                  <a:pt x="71212" y="199819"/>
                  <a:pt x="74044" y="197850"/>
                  <a:pt x="76200" y="195263"/>
                </a:cubicBezTo>
                <a:cubicBezTo>
                  <a:pt x="78032" y="193064"/>
                  <a:pt x="79130" y="190318"/>
                  <a:pt x="80962" y="188119"/>
                </a:cubicBezTo>
                <a:cubicBezTo>
                  <a:pt x="86692" y="181243"/>
                  <a:pt x="88225" y="180895"/>
                  <a:pt x="95250" y="176213"/>
                </a:cubicBezTo>
                <a:cubicBezTo>
                  <a:pt x="96837" y="173832"/>
                  <a:pt x="97988" y="171093"/>
                  <a:pt x="100012" y="169069"/>
                </a:cubicBezTo>
                <a:cubicBezTo>
                  <a:pt x="105673" y="163408"/>
                  <a:pt x="114368" y="161902"/>
                  <a:pt x="121443" y="159544"/>
                </a:cubicBezTo>
                <a:lnTo>
                  <a:pt x="128587" y="157163"/>
                </a:lnTo>
                <a:lnTo>
                  <a:pt x="142875" y="147638"/>
                </a:lnTo>
                <a:cubicBezTo>
                  <a:pt x="145256" y="146051"/>
                  <a:pt x="147994" y="144899"/>
                  <a:pt x="150018" y="142875"/>
                </a:cubicBezTo>
                <a:cubicBezTo>
                  <a:pt x="159186" y="133707"/>
                  <a:pt x="154360" y="137599"/>
                  <a:pt x="164306" y="130969"/>
                </a:cubicBezTo>
                <a:cubicBezTo>
                  <a:pt x="177951" y="110498"/>
                  <a:pt x="159783" y="134587"/>
                  <a:pt x="176212" y="121444"/>
                </a:cubicBezTo>
                <a:cubicBezTo>
                  <a:pt x="178447" y="119656"/>
                  <a:pt x="178951" y="116324"/>
                  <a:pt x="180975" y="114300"/>
                </a:cubicBezTo>
                <a:cubicBezTo>
                  <a:pt x="182998" y="112277"/>
                  <a:pt x="185737" y="111125"/>
                  <a:pt x="188118" y="109538"/>
                </a:cubicBezTo>
                <a:cubicBezTo>
                  <a:pt x="195893" y="93989"/>
                  <a:pt x="190371" y="102522"/>
                  <a:pt x="207168" y="85725"/>
                </a:cubicBezTo>
                <a:cubicBezTo>
                  <a:pt x="216086" y="76806"/>
                  <a:pt x="211118" y="79646"/>
                  <a:pt x="221456" y="76200"/>
                </a:cubicBezTo>
                <a:cubicBezTo>
                  <a:pt x="232106" y="60223"/>
                  <a:pt x="219560" y="75876"/>
                  <a:pt x="233362" y="66675"/>
                </a:cubicBezTo>
                <a:cubicBezTo>
                  <a:pt x="236164" y="64807"/>
                  <a:pt x="237562" y="61166"/>
                  <a:pt x="240506" y="59531"/>
                </a:cubicBezTo>
                <a:cubicBezTo>
                  <a:pt x="244894" y="57093"/>
                  <a:pt x="254793" y="54769"/>
                  <a:pt x="254793" y="54769"/>
                </a:cubicBezTo>
                <a:cubicBezTo>
                  <a:pt x="257174" y="53181"/>
                  <a:pt x="259377" y="51286"/>
                  <a:pt x="261937" y="50006"/>
                </a:cubicBezTo>
                <a:cubicBezTo>
                  <a:pt x="264182" y="48883"/>
                  <a:pt x="266902" y="48870"/>
                  <a:pt x="269081" y="47625"/>
                </a:cubicBezTo>
                <a:cubicBezTo>
                  <a:pt x="272527" y="45656"/>
                  <a:pt x="275800" y="43287"/>
                  <a:pt x="278606" y="40481"/>
                </a:cubicBezTo>
                <a:cubicBezTo>
                  <a:pt x="280629" y="38458"/>
                  <a:pt x="281133" y="35126"/>
                  <a:pt x="283368" y="33338"/>
                </a:cubicBezTo>
                <a:cubicBezTo>
                  <a:pt x="285328" y="31770"/>
                  <a:pt x="288131" y="31750"/>
                  <a:pt x="290512" y="30956"/>
                </a:cubicBezTo>
                <a:cubicBezTo>
                  <a:pt x="292100" y="28575"/>
                  <a:pt x="293251" y="25837"/>
                  <a:pt x="295275" y="23813"/>
                </a:cubicBezTo>
                <a:cubicBezTo>
                  <a:pt x="297299" y="21789"/>
                  <a:pt x="300630" y="21285"/>
                  <a:pt x="302418" y="19050"/>
                </a:cubicBezTo>
                <a:cubicBezTo>
                  <a:pt x="303986" y="17090"/>
                  <a:pt x="303408" y="13995"/>
                  <a:pt x="304800" y="11906"/>
                </a:cubicBezTo>
                <a:cubicBezTo>
                  <a:pt x="308467" y="6406"/>
                  <a:pt x="313816" y="3514"/>
                  <a:pt x="319087" y="0"/>
                </a:cubicBezTo>
                <a:cubicBezTo>
                  <a:pt x="322262" y="794"/>
                  <a:pt x="325889" y="566"/>
                  <a:pt x="328612" y="2381"/>
                </a:cubicBezTo>
                <a:cubicBezTo>
                  <a:pt x="334210" y="6113"/>
                  <a:pt x="332959" y="11634"/>
                  <a:pt x="335756" y="16669"/>
                </a:cubicBezTo>
                <a:cubicBezTo>
                  <a:pt x="338536" y="21672"/>
                  <a:pt x="345281" y="30956"/>
                  <a:pt x="345281" y="30956"/>
                </a:cubicBezTo>
                <a:cubicBezTo>
                  <a:pt x="346075" y="34131"/>
                  <a:pt x="345847" y="37758"/>
                  <a:pt x="347662" y="40481"/>
                </a:cubicBezTo>
                <a:cubicBezTo>
                  <a:pt x="349250" y="42862"/>
                  <a:pt x="351944" y="45244"/>
                  <a:pt x="354806" y="45244"/>
                </a:cubicBezTo>
                <a:cubicBezTo>
                  <a:pt x="360173" y="45244"/>
                  <a:pt x="373827" y="40491"/>
                  <a:pt x="381000" y="38100"/>
                </a:cubicBezTo>
                <a:cubicBezTo>
                  <a:pt x="385762" y="34925"/>
                  <a:pt x="392112" y="33337"/>
                  <a:pt x="395287" y="28575"/>
                </a:cubicBezTo>
                <a:cubicBezTo>
                  <a:pt x="401637" y="19050"/>
                  <a:pt x="397669" y="23019"/>
                  <a:pt x="407193" y="16669"/>
                </a:cubicBezTo>
                <a:cubicBezTo>
                  <a:pt x="408781" y="14288"/>
                  <a:pt x="409299" y="10588"/>
                  <a:pt x="411956" y="9525"/>
                </a:cubicBezTo>
                <a:cubicBezTo>
                  <a:pt x="414287" y="8593"/>
                  <a:pt x="416855" y="10783"/>
                  <a:pt x="419100" y="11906"/>
                </a:cubicBezTo>
                <a:cubicBezTo>
                  <a:pt x="425104" y="14908"/>
                  <a:pt x="426578" y="17004"/>
                  <a:pt x="431006" y="21431"/>
                </a:cubicBezTo>
                <a:lnTo>
                  <a:pt x="431006" y="21431"/>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19 CuadroTexto"/>
          <p:cNvSpPr txBox="1"/>
          <p:nvPr/>
        </p:nvSpPr>
        <p:spPr>
          <a:xfrm>
            <a:off x="8050807" y="5671745"/>
            <a:ext cx="704039" cy="230832"/>
          </a:xfrm>
          <a:prstGeom prst="rect">
            <a:avLst/>
          </a:prstGeom>
          <a:noFill/>
        </p:spPr>
        <p:txBody>
          <a:bodyPr wrap="none" rtlCol="0">
            <a:spAutoFit/>
          </a:bodyPr>
          <a:lstStyle/>
          <a:p>
            <a:r>
              <a:rPr lang="es-PE" sz="900" b="1" dirty="0" smtClean="0"/>
              <a:t>Adicional</a:t>
            </a:r>
            <a:endParaRPr lang="es-PE" sz="900" b="1" dirty="0"/>
          </a:p>
        </p:txBody>
      </p:sp>
      <p:cxnSp>
        <p:nvCxnSpPr>
          <p:cNvPr id="22" name="21 Conector recto"/>
          <p:cNvCxnSpPr/>
          <p:nvPr/>
        </p:nvCxnSpPr>
        <p:spPr>
          <a:xfrm>
            <a:off x="7956376" y="5787161"/>
            <a:ext cx="181595" cy="0"/>
          </a:xfrm>
          <a:prstGeom prst="lin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sp>
        <p:nvSpPr>
          <p:cNvPr id="3" name="Marcador de número de diapositiva 2"/>
          <p:cNvSpPr>
            <a:spLocks noGrp="1"/>
          </p:cNvSpPr>
          <p:nvPr>
            <p:ph type="sldNum" sz="quarter" idx="12"/>
          </p:nvPr>
        </p:nvSpPr>
        <p:spPr/>
        <p:txBody>
          <a:bodyPr/>
          <a:lstStyle/>
          <a:p>
            <a:pPr>
              <a:defRPr/>
            </a:pPr>
            <a:fld id="{18466620-94DA-4231-A454-CA48E26884D0}" type="slidenum">
              <a:rPr lang="es-ES" smtClean="0"/>
              <a:pPr>
                <a:defRPr/>
              </a:pPr>
              <a:t>23</a:t>
            </a:fld>
            <a:endParaRPr lang="es-ES"/>
          </a:p>
        </p:txBody>
      </p:sp>
    </p:spTree>
    <p:extLst>
      <p:ext uri="{BB962C8B-B14F-4D97-AF65-F5344CB8AC3E}">
        <p14:creationId xmlns:p14="http://schemas.microsoft.com/office/powerpoint/2010/main" val="4002199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2564903"/>
            <a:ext cx="6480720" cy="584775"/>
          </a:xfrm>
          <a:prstGeom prst="rect">
            <a:avLst/>
          </a:prstGeom>
          <a:noFill/>
        </p:spPr>
        <p:txBody>
          <a:bodyPr wrap="square" rtlCol="0">
            <a:spAutoFit/>
          </a:bodyPr>
          <a:lstStyle/>
          <a:p>
            <a:r>
              <a:rPr lang="es-PE" sz="3200" b="1" dirty="0" smtClean="0"/>
              <a:t>COSTOS DE EXPLOTACIÓN</a:t>
            </a:r>
            <a:endParaRPr lang="es-PE" sz="3200" b="1" dirty="0"/>
          </a:p>
        </p:txBody>
      </p:sp>
      <p:cxnSp>
        <p:nvCxnSpPr>
          <p:cNvPr id="3" name="2 Conector recto"/>
          <p:cNvCxnSpPr/>
          <p:nvPr/>
        </p:nvCxnSpPr>
        <p:spPr>
          <a:xfrm>
            <a:off x="971600" y="3103512"/>
            <a:ext cx="698477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7524328" y="3103512"/>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24</a:t>
            </a:fld>
            <a:endParaRPr lang="es-ES"/>
          </a:p>
        </p:txBody>
      </p:sp>
    </p:spTree>
    <p:extLst>
      <p:ext uri="{BB962C8B-B14F-4D97-AF65-F5344CB8AC3E}">
        <p14:creationId xmlns:p14="http://schemas.microsoft.com/office/powerpoint/2010/main" val="794310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Costos de Explotación</a:t>
            </a:r>
            <a:endParaRPr lang="es-PE" dirty="0"/>
          </a:p>
        </p:txBody>
      </p:sp>
      <p:sp>
        <p:nvSpPr>
          <p:cNvPr id="3" name="Marcador de contenido 2"/>
          <p:cNvSpPr>
            <a:spLocks noGrp="1"/>
          </p:cNvSpPr>
          <p:nvPr>
            <p:ph idx="1"/>
          </p:nvPr>
        </p:nvSpPr>
        <p:spPr/>
        <p:txBody>
          <a:bodyPr/>
          <a:lstStyle/>
          <a:p>
            <a:r>
              <a:rPr lang="es-ES" sz="2800" dirty="0"/>
              <a:t>L</a:t>
            </a:r>
            <a:r>
              <a:rPr lang="es-ES" sz="2800" dirty="0" smtClean="0"/>
              <a:t>os </a:t>
            </a:r>
            <a:r>
              <a:rPr lang="es-ES" sz="2800" dirty="0"/>
              <a:t>costos de explotación son: </a:t>
            </a:r>
            <a:endParaRPr lang="es-ES" sz="2800" dirty="0" smtClean="0"/>
          </a:p>
          <a:p>
            <a:endParaRPr lang="es-PE" dirty="0"/>
          </a:p>
          <a:p>
            <a:pPr lvl="1"/>
            <a:r>
              <a:rPr lang="es-ES" sz="2400" dirty="0" err="1" smtClean="0"/>
              <a:t>Distr</a:t>
            </a:r>
            <a:r>
              <a:rPr lang="es-PE" sz="2400" dirty="0" err="1" smtClean="0"/>
              <a:t>ibución</a:t>
            </a:r>
            <a:r>
              <a:rPr lang="es-PE" sz="2400" dirty="0" smtClean="0"/>
              <a:t>:</a:t>
            </a:r>
            <a:r>
              <a:rPr lang="es-ES" sz="2400" b="0" dirty="0" smtClean="0"/>
              <a:t> acciones </a:t>
            </a:r>
            <a:r>
              <a:rPr lang="es-ES" sz="2400" b="0" dirty="0"/>
              <a:t>operativas de la empresa como son gestión de las redes, mantenimiento, </a:t>
            </a:r>
            <a:r>
              <a:rPr lang="es-ES" sz="2400" b="0" dirty="0" err="1"/>
              <a:t>odorización</a:t>
            </a:r>
            <a:r>
              <a:rPr lang="es-ES" sz="2400" b="0" dirty="0"/>
              <a:t>, inspección.</a:t>
            </a:r>
            <a:endParaRPr lang="es-PE" sz="2400" b="0" dirty="0"/>
          </a:p>
          <a:p>
            <a:pPr lvl="1"/>
            <a:r>
              <a:rPr lang="es-ES" sz="2400" b="0" dirty="0"/>
              <a:t> </a:t>
            </a:r>
            <a:r>
              <a:rPr lang="es-ES" sz="2400" b="0" dirty="0" smtClean="0"/>
              <a:t>Comercialización</a:t>
            </a:r>
            <a:r>
              <a:rPr lang="es-ES" sz="2400" dirty="0"/>
              <a:t>:</a:t>
            </a:r>
            <a:r>
              <a:rPr lang="es-ES" sz="2400" b="0" dirty="0" smtClean="0"/>
              <a:t> acciones </a:t>
            </a:r>
            <a:r>
              <a:rPr lang="es-ES" sz="2400" b="0" dirty="0"/>
              <a:t>comerciales de la empresa como son la cobranza, facturación, lectura de medidores, emisión de recibos, marketing.</a:t>
            </a:r>
            <a:endParaRPr lang="es-PE" sz="2400" b="0" dirty="0"/>
          </a:p>
          <a:p>
            <a:pPr lvl="1"/>
            <a:r>
              <a:rPr lang="es-ES" sz="2400" b="0" dirty="0" smtClean="0"/>
              <a:t>Administración</a:t>
            </a:r>
            <a:r>
              <a:rPr lang="es-ES" sz="2400" dirty="0"/>
              <a:t>:</a:t>
            </a:r>
            <a:r>
              <a:rPr lang="es-ES" sz="2400" b="0" dirty="0" smtClean="0"/>
              <a:t> acciones </a:t>
            </a:r>
            <a:r>
              <a:rPr lang="es-ES" sz="2400" b="0" dirty="0"/>
              <a:t>están orientadas a la gestión administrativa de la empresa como son el pago de la planilla y los gastos generales de gestión.</a:t>
            </a:r>
            <a:endParaRPr lang="es-PE" sz="2400" b="0" dirty="0"/>
          </a:p>
          <a:p>
            <a:endParaRPr lang="es-PE" sz="2800" dirty="0"/>
          </a:p>
        </p:txBody>
      </p:sp>
      <p:sp>
        <p:nvSpPr>
          <p:cNvPr id="4" name="Marcador de número de diapositiva 3"/>
          <p:cNvSpPr>
            <a:spLocks noGrp="1"/>
          </p:cNvSpPr>
          <p:nvPr>
            <p:ph type="sldNum" sz="quarter" idx="12"/>
          </p:nvPr>
        </p:nvSpPr>
        <p:spPr/>
        <p:txBody>
          <a:bodyPr/>
          <a:lstStyle/>
          <a:p>
            <a:pPr>
              <a:defRPr/>
            </a:pPr>
            <a:fld id="{13AA389B-0E5D-486F-A6CD-9D1EC8AC9508}" type="slidenum">
              <a:rPr lang="es-ES" smtClean="0"/>
              <a:pPr>
                <a:defRPr/>
              </a:pPr>
              <a:t>25</a:t>
            </a:fld>
            <a:endParaRPr lang="es-ES"/>
          </a:p>
        </p:txBody>
      </p:sp>
    </p:spTree>
    <p:extLst>
      <p:ext uri="{BB962C8B-B14F-4D97-AF65-F5344CB8AC3E}">
        <p14:creationId xmlns:p14="http://schemas.microsoft.com/office/powerpoint/2010/main" val="124308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Costos de Explotación</a:t>
            </a:r>
            <a:endParaRPr lang="es-PE"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872818778"/>
              </p:ext>
            </p:extLst>
          </p:nvPr>
        </p:nvGraphicFramePr>
        <p:xfrm>
          <a:off x="809349" y="2137582"/>
          <a:ext cx="7938866" cy="3062214"/>
        </p:xfrm>
        <a:graphic>
          <a:graphicData uri="http://schemas.openxmlformats.org/drawingml/2006/table">
            <a:tbl>
              <a:tblPr firstRow="1" firstCol="1" bandRow="1"/>
              <a:tblGrid>
                <a:gridCol w="2512986"/>
                <a:gridCol w="790521"/>
                <a:gridCol w="649097"/>
                <a:gridCol w="616461"/>
                <a:gridCol w="642751"/>
                <a:gridCol w="641845"/>
                <a:gridCol w="771483"/>
                <a:gridCol w="614648"/>
                <a:gridCol w="699074"/>
              </a:tblGrid>
              <a:tr h="447039">
                <a:tc>
                  <a:txBody>
                    <a:bodyPr/>
                    <a:lstStyle/>
                    <a:p>
                      <a:pPr algn="ctr">
                        <a:spcBef>
                          <a:spcPts val="1200"/>
                        </a:spcBef>
                        <a:spcAft>
                          <a:spcPts val="0"/>
                        </a:spcAft>
                      </a:pPr>
                      <a:r>
                        <a:rPr lang="es-PE"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Rubro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1</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2</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3</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4</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5</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6</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7</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spcBef>
                          <a:spcPts val="1200"/>
                        </a:spcBef>
                        <a:spcAft>
                          <a:spcPts val="0"/>
                        </a:spcAft>
                      </a:pPr>
                      <a:r>
                        <a:rPr lang="es-PE"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8</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r>
              <a:tr h="447039">
                <a:tc>
                  <a:txBody>
                    <a:bodyPr/>
                    <a:lstStyle/>
                    <a:p>
                      <a:pPr algn="l">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Costos de Distribución</a:t>
                      </a:r>
                      <a:b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(Millon. US$)</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2,56</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2,61</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2,76</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2,82</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2,88</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3,05</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3,12</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3,19</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7039">
                <a:tc>
                  <a:txBody>
                    <a:bodyPr/>
                    <a:lstStyle/>
                    <a:p>
                      <a:pPr algn="l">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Costos de Comercialización</a:t>
                      </a:r>
                      <a:b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(Millon. US$)</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1,45</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1,85</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2,16</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1742">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Costos de Administración</a:t>
                      </a:r>
                      <a:b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(Millon. US$)</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2,53</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3,01</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3,21</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3,34</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3,45</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3,54</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3,58</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3,71</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1742">
                <a:tc>
                  <a:txBody>
                    <a:bodyPr/>
                    <a:lstStyle/>
                    <a:p>
                      <a:pPr algn="l">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Costos de Explotación</a:t>
                      </a:r>
                      <a:b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(Millon. US$)</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6,15</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7,07</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7,68</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8,01</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8,34</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8,76</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9,03</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9,40</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871">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491742">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Costos de Explotación Actualizados - 8 Años (MUS$)</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1200"/>
                        </a:spcBef>
                        <a:spcAft>
                          <a:spcPts val="0"/>
                        </a:spcAft>
                      </a:pPr>
                      <a:r>
                        <a:rPr lang="es-PE"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40,98</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l">
                        <a:spcBef>
                          <a:spcPts val="1200"/>
                        </a:spcBef>
                        <a:spcAft>
                          <a:spcPts val="0"/>
                        </a:spcAft>
                      </a:pPr>
                      <a:r>
                        <a:rPr lang="es-PE"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l">
                        <a:spcBef>
                          <a:spcPts val="1200"/>
                        </a:spcBef>
                        <a:spcAft>
                          <a:spcPts val="0"/>
                        </a:spcAft>
                      </a:pPr>
                      <a:r>
                        <a:rPr lang="es-PE"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r>
            </a:tbl>
          </a:graphicData>
        </a:graphic>
      </p:graphicFrame>
      <p:sp>
        <p:nvSpPr>
          <p:cNvPr id="4" name="Marcador de número de diapositiva 3"/>
          <p:cNvSpPr>
            <a:spLocks noGrp="1"/>
          </p:cNvSpPr>
          <p:nvPr>
            <p:ph type="sldNum" sz="quarter" idx="12"/>
          </p:nvPr>
        </p:nvSpPr>
        <p:spPr/>
        <p:txBody>
          <a:bodyPr/>
          <a:lstStyle/>
          <a:p>
            <a:pPr>
              <a:defRPr/>
            </a:pPr>
            <a:fld id="{13AA389B-0E5D-486F-A6CD-9D1EC8AC9508}" type="slidenum">
              <a:rPr lang="es-ES" smtClean="0"/>
              <a:pPr>
                <a:defRPr/>
              </a:pPr>
              <a:t>26</a:t>
            </a:fld>
            <a:endParaRPr lang="es-ES"/>
          </a:p>
        </p:txBody>
      </p:sp>
    </p:spTree>
    <p:extLst>
      <p:ext uri="{BB962C8B-B14F-4D97-AF65-F5344CB8AC3E}">
        <p14:creationId xmlns:p14="http://schemas.microsoft.com/office/powerpoint/2010/main" val="191301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1042988" y="1206322"/>
            <a:ext cx="7345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0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1600">
                <a:solidFill>
                  <a:schemeClr val="tx1"/>
                </a:solidFill>
                <a:latin typeface="Arial Narrow" pitchFamily="34" charset="0"/>
              </a:defRPr>
            </a:lvl4pPr>
            <a:lvl5pPr marL="2057400" indent="-228600" eaLnBrk="0" hangingPunct="0">
              <a:spcBef>
                <a:spcPct val="20000"/>
              </a:spcBef>
              <a:buChar char="»"/>
              <a:defRPr sz="1600">
                <a:solidFill>
                  <a:schemeClr val="tx1"/>
                </a:solidFill>
                <a:latin typeface="Arial Narrow" pitchFamily="34" charset="0"/>
              </a:defRPr>
            </a:lvl5pPr>
            <a:lvl6pPr marL="2514600" indent="-228600" eaLnBrk="0" fontAlgn="base" hangingPunct="0">
              <a:spcBef>
                <a:spcPct val="20000"/>
              </a:spcBef>
              <a:spcAft>
                <a:spcPct val="0"/>
              </a:spcAft>
              <a:buChar char="»"/>
              <a:defRPr sz="1600">
                <a:solidFill>
                  <a:schemeClr val="tx1"/>
                </a:solidFill>
                <a:latin typeface="Arial Narrow" pitchFamily="34" charset="0"/>
              </a:defRPr>
            </a:lvl6pPr>
            <a:lvl7pPr marL="2971800" indent="-228600" eaLnBrk="0" fontAlgn="base" hangingPunct="0">
              <a:spcBef>
                <a:spcPct val="20000"/>
              </a:spcBef>
              <a:spcAft>
                <a:spcPct val="0"/>
              </a:spcAft>
              <a:buChar char="»"/>
              <a:defRPr sz="1600">
                <a:solidFill>
                  <a:schemeClr val="tx1"/>
                </a:solidFill>
                <a:latin typeface="Arial Narrow" pitchFamily="34" charset="0"/>
              </a:defRPr>
            </a:lvl7pPr>
            <a:lvl8pPr marL="3429000" indent="-228600" eaLnBrk="0" fontAlgn="base" hangingPunct="0">
              <a:spcBef>
                <a:spcPct val="20000"/>
              </a:spcBef>
              <a:spcAft>
                <a:spcPct val="0"/>
              </a:spcAft>
              <a:buChar char="»"/>
              <a:defRPr sz="1600">
                <a:solidFill>
                  <a:schemeClr val="tx1"/>
                </a:solidFill>
                <a:latin typeface="Arial Narrow" pitchFamily="34" charset="0"/>
              </a:defRPr>
            </a:lvl8pPr>
            <a:lvl9pPr marL="3886200" indent="-228600" eaLnBrk="0" fontAlgn="base" hangingPunct="0">
              <a:spcBef>
                <a:spcPct val="20000"/>
              </a:spcBef>
              <a:spcAft>
                <a:spcPct val="0"/>
              </a:spcAft>
              <a:buChar char="»"/>
              <a:defRPr sz="1600">
                <a:solidFill>
                  <a:schemeClr val="tx1"/>
                </a:solidFill>
                <a:latin typeface="Arial Narrow" pitchFamily="34" charset="0"/>
              </a:defRPr>
            </a:lvl9pPr>
          </a:lstStyle>
          <a:p>
            <a:pPr algn="ctr" eaLnBrk="1" hangingPunct="1">
              <a:spcBef>
                <a:spcPct val="50000"/>
              </a:spcBef>
              <a:buFontTx/>
              <a:buNone/>
            </a:pPr>
            <a:r>
              <a:rPr lang="es-ES" altLang="es-PE" sz="1800" dirty="0">
                <a:solidFill>
                  <a:srgbClr val="FF0000"/>
                </a:solidFill>
                <a:latin typeface="Arial" charset="0"/>
              </a:rPr>
              <a:t>Costos de Operación y Mantenimiento</a:t>
            </a:r>
          </a:p>
        </p:txBody>
      </p:sp>
      <p:sp>
        <p:nvSpPr>
          <p:cNvPr id="10" name="5 CuadroTexto"/>
          <p:cNvSpPr txBox="1">
            <a:spLocks noChangeArrowheads="1"/>
          </p:cNvSpPr>
          <p:nvPr/>
        </p:nvSpPr>
        <p:spPr bwMode="auto">
          <a:xfrm>
            <a:off x="122831" y="4878060"/>
            <a:ext cx="89862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0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1600">
                <a:solidFill>
                  <a:schemeClr val="tx1"/>
                </a:solidFill>
                <a:latin typeface="Arial Narrow" pitchFamily="34" charset="0"/>
              </a:defRPr>
            </a:lvl4pPr>
            <a:lvl5pPr marL="2057400" indent="-228600" eaLnBrk="0" hangingPunct="0">
              <a:spcBef>
                <a:spcPct val="20000"/>
              </a:spcBef>
              <a:buChar char="»"/>
              <a:defRPr sz="1600">
                <a:solidFill>
                  <a:schemeClr val="tx1"/>
                </a:solidFill>
                <a:latin typeface="Arial Narrow" pitchFamily="34" charset="0"/>
              </a:defRPr>
            </a:lvl5pPr>
            <a:lvl6pPr marL="2514600" indent="-228600" eaLnBrk="0" fontAlgn="base" hangingPunct="0">
              <a:spcBef>
                <a:spcPct val="20000"/>
              </a:spcBef>
              <a:spcAft>
                <a:spcPct val="0"/>
              </a:spcAft>
              <a:buChar char="»"/>
              <a:defRPr sz="1600">
                <a:solidFill>
                  <a:schemeClr val="tx1"/>
                </a:solidFill>
                <a:latin typeface="Arial Narrow" pitchFamily="34" charset="0"/>
              </a:defRPr>
            </a:lvl6pPr>
            <a:lvl7pPr marL="2971800" indent="-228600" eaLnBrk="0" fontAlgn="base" hangingPunct="0">
              <a:spcBef>
                <a:spcPct val="20000"/>
              </a:spcBef>
              <a:spcAft>
                <a:spcPct val="0"/>
              </a:spcAft>
              <a:buChar char="»"/>
              <a:defRPr sz="1600">
                <a:solidFill>
                  <a:schemeClr val="tx1"/>
                </a:solidFill>
                <a:latin typeface="Arial Narrow" pitchFamily="34" charset="0"/>
              </a:defRPr>
            </a:lvl7pPr>
            <a:lvl8pPr marL="3429000" indent="-228600" eaLnBrk="0" fontAlgn="base" hangingPunct="0">
              <a:spcBef>
                <a:spcPct val="20000"/>
              </a:spcBef>
              <a:spcAft>
                <a:spcPct val="0"/>
              </a:spcAft>
              <a:buChar char="»"/>
              <a:defRPr sz="1600">
                <a:solidFill>
                  <a:schemeClr val="tx1"/>
                </a:solidFill>
                <a:latin typeface="Arial Narrow" pitchFamily="34" charset="0"/>
              </a:defRPr>
            </a:lvl8pPr>
            <a:lvl9pPr marL="3886200" indent="-228600" eaLnBrk="0" fontAlgn="base" hangingPunct="0">
              <a:spcBef>
                <a:spcPct val="20000"/>
              </a:spcBef>
              <a:spcAft>
                <a:spcPct val="0"/>
              </a:spcAft>
              <a:buChar char="»"/>
              <a:defRPr sz="1600">
                <a:solidFill>
                  <a:schemeClr val="tx1"/>
                </a:solidFill>
                <a:latin typeface="Arial Narrow" pitchFamily="34" charset="0"/>
              </a:defRPr>
            </a:lvl9pPr>
          </a:lstStyle>
          <a:p>
            <a:pPr eaLnBrk="1" hangingPunct="1">
              <a:spcBef>
                <a:spcPct val="0"/>
              </a:spcBef>
              <a:buFontTx/>
              <a:buNone/>
            </a:pPr>
            <a:r>
              <a:rPr lang="es-PE" altLang="es-PE" sz="1600" b="0" dirty="0">
                <a:latin typeface="Arial" charset="0"/>
              </a:rPr>
              <a:t>Los rubros en donde se tiene la mayor diferencia son:</a:t>
            </a:r>
          </a:p>
          <a:p>
            <a:pPr marL="285750" indent="-285750" eaLnBrk="1" hangingPunct="1">
              <a:spcBef>
                <a:spcPct val="0"/>
              </a:spcBef>
            </a:pPr>
            <a:r>
              <a:rPr lang="es-PE" altLang="es-PE" sz="1600" b="0" dirty="0">
                <a:latin typeface="Arial" charset="0"/>
              </a:rPr>
              <a:t>Costos de Distribución: estos costos consideran ratios de </a:t>
            </a:r>
            <a:r>
              <a:rPr lang="es-PE" altLang="es-PE" sz="1600" b="0" dirty="0" smtClean="0">
                <a:latin typeface="Arial" charset="0"/>
              </a:rPr>
              <a:t>mantenimiento </a:t>
            </a:r>
            <a:r>
              <a:rPr lang="es-PE" altLang="es-PE" sz="1600" b="0" dirty="0">
                <a:latin typeface="Arial" charset="0"/>
              </a:rPr>
              <a:t>calculados a partir </a:t>
            </a:r>
            <a:r>
              <a:rPr lang="es-PE" altLang="es-PE" sz="1600" b="0" dirty="0" smtClean="0">
                <a:latin typeface="Arial" charset="0"/>
              </a:rPr>
              <a:t>de otras regulaciones. </a:t>
            </a:r>
            <a:endParaRPr lang="es-PE" altLang="es-PE" sz="1600" b="0" dirty="0">
              <a:latin typeface="Arial" charset="0"/>
            </a:endParaRPr>
          </a:p>
          <a:p>
            <a:pPr marL="285750" indent="-285750" eaLnBrk="1" hangingPunct="1">
              <a:spcBef>
                <a:spcPct val="0"/>
              </a:spcBef>
            </a:pPr>
            <a:r>
              <a:rPr lang="es-PE" altLang="es-PE" sz="1600" b="0" dirty="0">
                <a:latin typeface="Arial" charset="0"/>
              </a:rPr>
              <a:t>Costos de Administración: se determinan a partir de definir un número de empleados eficiente </a:t>
            </a:r>
            <a:r>
              <a:rPr lang="es-PE" altLang="es-PE" sz="1600" b="0" dirty="0" smtClean="0">
                <a:latin typeface="Arial" charset="0"/>
              </a:rPr>
              <a:t>considerandos; </a:t>
            </a:r>
            <a:r>
              <a:rPr lang="es-PE" altLang="es-PE" sz="1600" b="0" dirty="0">
                <a:latin typeface="Arial" charset="0"/>
              </a:rPr>
              <a:t>y los costos de personal publicados por </a:t>
            </a:r>
            <a:r>
              <a:rPr lang="es-PE" altLang="es-PE" sz="1600" b="0" dirty="0" err="1" smtClean="0">
                <a:latin typeface="Arial" charset="0"/>
              </a:rPr>
              <a:t>Capeco</a:t>
            </a:r>
            <a:r>
              <a:rPr lang="es-PE" altLang="es-PE" sz="1600" b="0" dirty="0" smtClean="0">
                <a:latin typeface="Arial" charset="0"/>
              </a:rPr>
              <a:t>,</a:t>
            </a:r>
          </a:p>
          <a:p>
            <a:pPr marL="285750" indent="-285750" eaLnBrk="1" hangingPunct="1">
              <a:spcBef>
                <a:spcPct val="0"/>
              </a:spcBef>
            </a:pPr>
            <a:r>
              <a:rPr lang="es-PE" altLang="es-PE" sz="1600" b="0" dirty="0" smtClean="0">
                <a:latin typeface="Arial" charset="0"/>
              </a:rPr>
              <a:t>Se reconoció 95 empleados: 46 en distribución, 34 en comercialización y 15 en Administración </a:t>
            </a:r>
            <a:endParaRPr lang="es-PE" altLang="es-PE" sz="1600" b="0" dirty="0">
              <a:latin typeface="Arial" charset="0"/>
            </a:endParaRPr>
          </a:p>
        </p:txBody>
      </p:sp>
      <p:sp>
        <p:nvSpPr>
          <p:cNvPr id="7" name="Text Box 5"/>
          <p:cNvSpPr txBox="1">
            <a:spLocks noChangeArrowheads="1"/>
          </p:cNvSpPr>
          <p:nvPr/>
        </p:nvSpPr>
        <p:spPr bwMode="auto">
          <a:xfrm>
            <a:off x="1331640" y="1627853"/>
            <a:ext cx="2736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0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1600">
                <a:solidFill>
                  <a:schemeClr val="tx1"/>
                </a:solidFill>
                <a:latin typeface="Arial Narrow" pitchFamily="34" charset="0"/>
              </a:defRPr>
            </a:lvl4pPr>
            <a:lvl5pPr marL="2057400" indent="-228600" eaLnBrk="0" hangingPunct="0">
              <a:spcBef>
                <a:spcPct val="20000"/>
              </a:spcBef>
              <a:buChar char="»"/>
              <a:defRPr sz="1600">
                <a:solidFill>
                  <a:schemeClr val="tx1"/>
                </a:solidFill>
                <a:latin typeface="Arial Narrow" pitchFamily="34" charset="0"/>
              </a:defRPr>
            </a:lvl5pPr>
            <a:lvl6pPr marL="2514600" indent="-228600" eaLnBrk="0" fontAlgn="base" hangingPunct="0">
              <a:spcBef>
                <a:spcPct val="20000"/>
              </a:spcBef>
              <a:spcAft>
                <a:spcPct val="0"/>
              </a:spcAft>
              <a:buChar char="»"/>
              <a:defRPr sz="1600">
                <a:solidFill>
                  <a:schemeClr val="tx1"/>
                </a:solidFill>
                <a:latin typeface="Arial Narrow" pitchFamily="34" charset="0"/>
              </a:defRPr>
            </a:lvl6pPr>
            <a:lvl7pPr marL="2971800" indent="-228600" eaLnBrk="0" fontAlgn="base" hangingPunct="0">
              <a:spcBef>
                <a:spcPct val="20000"/>
              </a:spcBef>
              <a:spcAft>
                <a:spcPct val="0"/>
              </a:spcAft>
              <a:buChar char="»"/>
              <a:defRPr sz="1600">
                <a:solidFill>
                  <a:schemeClr val="tx1"/>
                </a:solidFill>
                <a:latin typeface="Arial Narrow" pitchFamily="34" charset="0"/>
              </a:defRPr>
            </a:lvl7pPr>
            <a:lvl8pPr marL="3429000" indent="-228600" eaLnBrk="0" fontAlgn="base" hangingPunct="0">
              <a:spcBef>
                <a:spcPct val="20000"/>
              </a:spcBef>
              <a:spcAft>
                <a:spcPct val="0"/>
              </a:spcAft>
              <a:buChar char="»"/>
              <a:defRPr sz="1600">
                <a:solidFill>
                  <a:schemeClr val="tx1"/>
                </a:solidFill>
                <a:latin typeface="Arial Narrow" pitchFamily="34" charset="0"/>
              </a:defRPr>
            </a:lvl8pPr>
            <a:lvl9pPr marL="3886200" indent="-228600" eaLnBrk="0" fontAlgn="base" hangingPunct="0">
              <a:spcBef>
                <a:spcPct val="20000"/>
              </a:spcBef>
              <a:spcAft>
                <a:spcPct val="0"/>
              </a:spcAft>
              <a:buChar char="»"/>
              <a:defRPr sz="1600">
                <a:solidFill>
                  <a:schemeClr val="tx1"/>
                </a:solidFill>
                <a:latin typeface="Arial Narrow" pitchFamily="34" charset="0"/>
              </a:defRPr>
            </a:lvl9pPr>
          </a:lstStyle>
          <a:p>
            <a:pPr algn="ctr" eaLnBrk="1" hangingPunct="1">
              <a:spcBef>
                <a:spcPct val="50000"/>
              </a:spcBef>
              <a:buFontTx/>
              <a:buNone/>
            </a:pPr>
            <a:r>
              <a:rPr lang="es-ES" altLang="es-PE" sz="1800" dirty="0" smtClean="0">
                <a:latin typeface="Arial" charset="0"/>
              </a:rPr>
              <a:t>OSINERGMIN</a:t>
            </a:r>
            <a:endParaRPr lang="es-ES" altLang="es-PE" sz="1800" dirty="0">
              <a:latin typeface="Arial" charset="0"/>
            </a:endParaRPr>
          </a:p>
        </p:txBody>
      </p:sp>
      <p:sp>
        <p:nvSpPr>
          <p:cNvPr id="8" name="Text Box 5"/>
          <p:cNvSpPr txBox="1">
            <a:spLocks noChangeArrowheads="1"/>
          </p:cNvSpPr>
          <p:nvPr/>
        </p:nvSpPr>
        <p:spPr bwMode="auto">
          <a:xfrm>
            <a:off x="5292080" y="1637700"/>
            <a:ext cx="2736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0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1600">
                <a:solidFill>
                  <a:schemeClr val="tx1"/>
                </a:solidFill>
                <a:latin typeface="Arial Narrow" pitchFamily="34" charset="0"/>
              </a:defRPr>
            </a:lvl4pPr>
            <a:lvl5pPr marL="2057400" indent="-228600" eaLnBrk="0" hangingPunct="0">
              <a:spcBef>
                <a:spcPct val="20000"/>
              </a:spcBef>
              <a:buChar char="»"/>
              <a:defRPr sz="1600">
                <a:solidFill>
                  <a:schemeClr val="tx1"/>
                </a:solidFill>
                <a:latin typeface="Arial Narrow" pitchFamily="34" charset="0"/>
              </a:defRPr>
            </a:lvl5pPr>
            <a:lvl6pPr marL="2514600" indent="-228600" eaLnBrk="0" fontAlgn="base" hangingPunct="0">
              <a:spcBef>
                <a:spcPct val="20000"/>
              </a:spcBef>
              <a:spcAft>
                <a:spcPct val="0"/>
              </a:spcAft>
              <a:buChar char="»"/>
              <a:defRPr sz="1600">
                <a:solidFill>
                  <a:schemeClr val="tx1"/>
                </a:solidFill>
                <a:latin typeface="Arial Narrow" pitchFamily="34" charset="0"/>
              </a:defRPr>
            </a:lvl6pPr>
            <a:lvl7pPr marL="2971800" indent="-228600" eaLnBrk="0" fontAlgn="base" hangingPunct="0">
              <a:spcBef>
                <a:spcPct val="20000"/>
              </a:spcBef>
              <a:spcAft>
                <a:spcPct val="0"/>
              </a:spcAft>
              <a:buChar char="»"/>
              <a:defRPr sz="1600">
                <a:solidFill>
                  <a:schemeClr val="tx1"/>
                </a:solidFill>
                <a:latin typeface="Arial Narrow" pitchFamily="34" charset="0"/>
              </a:defRPr>
            </a:lvl7pPr>
            <a:lvl8pPr marL="3429000" indent="-228600" eaLnBrk="0" fontAlgn="base" hangingPunct="0">
              <a:spcBef>
                <a:spcPct val="20000"/>
              </a:spcBef>
              <a:spcAft>
                <a:spcPct val="0"/>
              </a:spcAft>
              <a:buChar char="»"/>
              <a:defRPr sz="1600">
                <a:solidFill>
                  <a:schemeClr val="tx1"/>
                </a:solidFill>
                <a:latin typeface="Arial Narrow" pitchFamily="34" charset="0"/>
              </a:defRPr>
            </a:lvl8pPr>
            <a:lvl9pPr marL="3886200" indent="-228600" eaLnBrk="0" fontAlgn="base" hangingPunct="0">
              <a:spcBef>
                <a:spcPct val="20000"/>
              </a:spcBef>
              <a:spcAft>
                <a:spcPct val="0"/>
              </a:spcAft>
              <a:buChar char="»"/>
              <a:defRPr sz="1600">
                <a:solidFill>
                  <a:schemeClr val="tx1"/>
                </a:solidFill>
                <a:latin typeface="Arial Narrow" pitchFamily="34" charset="0"/>
              </a:defRPr>
            </a:lvl9pPr>
          </a:lstStyle>
          <a:p>
            <a:pPr algn="ctr" eaLnBrk="1" hangingPunct="1">
              <a:spcBef>
                <a:spcPct val="50000"/>
              </a:spcBef>
              <a:buFontTx/>
              <a:buNone/>
            </a:pPr>
            <a:r>
              <a:rPr lang="es-ES" altLang="es-PE" sz="1800" dirty="0" smtClean="0">
                <a:latin typeface="Arial" charset="0"/>
              </a:rPr>
              <a:t>GASNORP</a:t>
            </a:r>
            <a:endParaRPr lang="es-ES" altLang="es-PE" sz="1800" dirty="0">
              <a:latin typeface="Arial" charset="0"/>
            </a:endParaRPr>
          </a:p>
        </p:txBody>
      </p:sp>
      <p:grpSp>
        <p:nvGrpSpPr>
          <p:cNvPr id="4" name="3 Grupo"/>
          <p:cNvGrpSpPr/>
          <p:nvPr/>
        </p:nvGrpSpPr>
        <p:grpSpPr>
          <a:xfrm>
            <a:off x="718097" y="1809551"/>
            <a:ext cx="7788770" cy="3203625"/>
            <a:chOff x="-871538" y="1233487"/>
            <a:chExt cx="10887076" cy="4391025"/>
          </a:xfrm>
        </p:grpSpPr>
        <p:graphicFrame>
          <p:nvGraphicFramePr>
            <p:cNvPr id="12" name="1 Gráfico"/>
            <p:cNvGraphicFramePr>
              <a:graphicFrameLocks/>
            </p:cNvGraphicFramePr>
            <p:nvPr>
              <p:extLst>
                <p:ext uri="{D42A27DB-BD31-4B8C-83A1-F6EECF244321}">
                  <p14:modId xmlns:p14="http://schemas.microsoft.com/office/powerpoint/2010/main" val="2617565726"/>
                </p:ext>
              </p:extLst>
            </p:nvPr>
          </p:nvGraphicFramePr>
          <p:xfrm>
            <a:off x="-871538" y="1233487"/>
            <a:ext cx="5448302" cy="439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2 Gráfico"/>
            <p:cNvGraphicFramePr>
              <a:graphicFrameLocks/>
            </p:cNvGraphicFramePr>
            <p:nvPr>
              <p:extLst>
                <p:ext uri="{D42A27DB-BD31-4B8C-83A1-F6EECF244321}">
                  <p14:modId xmlns:p14="http://schemas.microsoft.com/office/powerpoint/2010/main" val="1079903561"/>
                </p:ext>
              </p:extLst>
            </p:nvPr>
          </p:nvGraphicFramePr>
          <p:xfrm>
            <a:off x="4567237" y="1233487"/>
            <a:ext cx="5448301" cy="4391025"/>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Marcador de número de diapositiva 2"/>
          <p:cNvSpPr>
            <a:spLocks noGrp="1"/>
          </p:cNvSpPr>
          <p:nvPr>
            <p:ph type="sldNum" sz="quarter" idx="12"/>
          </p:nvPr>
        </p:nvSpPr>
        <p:spPr/>
        <p:txBody>
          <a:bodyPr/>
          <a:lstStyle/>
          <a:p>
            <a:pPr>
              <a:defRPr/>
            </a:pPr>
            <a:fld id="{18466620-94DA-4231-A454-CA48E26884D0}" type="slidenum">
              <a:rPr lang="es-ES" smtClean="0"/>
              <a:pPr>
                <a:defRPr/>
              </a:pPr>
              <a:t>27</a:t>
            </a:fld>
            <a:endParaRPr lang="es-ES"/>
          </a:p>
        </p:txBody>
      </p:sp>
    </p:spTree>
    <p:extLst>
      <p:ext uri="{BB962C8B-B14F-4D97-AF65-F5344CB8AC3E}">
        <p14:creationId xmlns:p14="http://schemas.microsoft.com/office/powerpoint/2010/main" val="1535237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23807" y="2567247"/>
            <a:ext cx="7772400" cy="933761"/>
          </a:xfrm>
        </p:spPr>
        <p:txBody>
          <a:bodyPr/>
          <a:lstStyle/>
          <a:p>
            <a:pPr algn="l"/>
            <a:r>
              <a:rPr lang="es-PE" sz="3600" dirty="0" smtClean="0">
                <a:solidFill>
                  <a:schemeClr val="tx1"/>
                </a:solidFill>
              </a:rPr>
              <a:t>PLAN DE PROMOCIÓN</a:t>
            </a:r>
            <a:endParaRPr lang="es-PE" sz="3600" dirty="0">
              <a:solidFill>
                <a:schemeClr val="tx1"/>
              </a:solidFill>
            </a:endParaRPr>
          </a:p>
        </p:txBody>
      </p:sp>
      <p:cxnSp>
        <p:nvCxnSpPr>
          <p:cNvPr id="4" name="3 Conector recto"/>
          <p:cNvCxnSpPr/>
          <p:nvPr/>
        </p:nvCxnSpPr>
        <p:spPr>
          <a:xfrm>
            <a:off x="917619" y="3302260"/>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7470347" y="3302260"/>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621629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124" y="1268760"/>
            <a:ext cx="8229600" cy="790575"/>
          </a:xfrm>
        </p:spPr>
        <p:txBody>
          <a:bodyPr/>
          <a:lstStyle/>
          <a:p>
            <a:r>
              <a:rPr lang="es-PE" dirty="0" smtClean="0"/>
              <a:t>Descuento de Promoción</a:t>
            </a:r>
            <a:endParaRPr lang="es-PE"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98364248"/>
              </p:ext>
            </p:extLst>
          </p:nvPr>
        </p:nvGraphicFramePr>
        <p:xfrm>
          <a:off x="2267744" y="2060848"/>
          <a:ext cx="4258816" cy="1844040"/>
        </p:xfrm>
        <a:graphic>
          <a:graphicData uri="http://schemas.openxmlformats.org/drawingml/2006/table">
            <a:tbl>
              <a:tblPr firstRow="1" bandRow="1">
                <a:tableStyleId>{21E4AEA4-8DFA-4A89-87EB-49C32662AFE0}</a:tableStyleId>
              </a:tblPr>
              <a:tblGrid>
                <a:gridCol w="2242592"/>
                <a:gridCol w="2016224"/>
              </a:tblGrid>
              <a:tr h="370840">
                <a:tc>
                  <a:txBody>
                    <a:bodyPr/>
                    <a:lstStyle/>
                    <a:p>
                      <a:r>
                        <a:rPr lang="es-PE" sz="1600" dirty="0" smtClean="0">
                          <a:latin typeface="Calibri" panose="020F0502020204030204" pitchFamily="34" charset="0"/>
                        </a:rPr>
                        <a:t>Residenciales</a:t>
                      </a:r>
                      <a:endParaRPr lang="es-PE" sz="1600" dirty="0">
                        <a:latin typeface="Calibri" panose="020F0502020204030204" pitchFamily="34" charset="0"/>
                      </a:endParaRPr>
                    </a:p>
                  </a:txBody>
                  <a:tcPr anchor="ctr"/>
                </a:tc>
                <a:tc>
                  <a:txBody>
                    <a:bodyPr/>
                    <a:lstStyle/>
                    <a:p>
                      <a:pPr algn="ctr"/>
                      <a:r>
                        <a:rPr lang="es-PE" sz="1600" dirty="0" smtClean="0">
                          <a:latin typeface="Calibri" panose="020F0502020204030204" pitchFamily="34" charset="0"/>
                        </a:rPr>
                        <a:t>Descuento</a:t>
                      </a:r>
                      <a:r>
                        <a:rPr lang="es-PE" sz="1600" baseline="0" dirty="0" smtClean="0">
                          <a:latin typeface="Calibri" panose="020F0502020204030204" pitchFamily="34" charset="0"/>
                        </a:rPr>
                        <a:t> Conexión (</a:t>
                      </a:r>
                      <a:r>
                        <a:rPr lang="es-PE" sz="1600" dirty="0" smtClean="0">
                          <a:latin typeface="Calibri" panose="020F0502020204030204" pitchFamily="34" charset="0"/>
                        </a:rPr>
                        <a:t>US$)</a:t>
                      </a:r>
                      <a:endParaRPr lang="es-PE" sz="1600" dirty="0">
                        <a:latin typeface="Calibri" panose="020F0502020204030204" pitchFamily="34" charset="0"/>
                      </a:endParaRPr>
                    </a:p>
                  </a:txBody>
                  <a:tcPr anchor="ctr"/>
                </a:tc>
              </a:tr>
              <a:tr h="370840">
                <a:tc>
                  <a:txBody>
                    <a:bodyPr/>
                    <a:lstStyle/>
                    <a:p>
                      <a:r>
                        <a:rPr lang="es-PE" sz="1600" dirty="0" err="1" smtClean="0">
                          <a:latin typeface="Calibri" panose="020F0502020204030204" pitchFamily="34" charset="0"/>
                        </a:rPr>
                        <a:t>Gasnorp</a:t>
                      </a:r>
                      <a:r>
                        <a:rPr lang="es-PE" sz="1600" dirty="0" smtClean="0">
                          <a:latin typeface="Calibri" panose="020F0502020204030204" pitchFamily="34" charset="0"/>
                        </a:rPr>
                        <a:t>  [US$]</a:t>
                      </a:r>
                      <a:endParaRPr lang="es-PE" sz="1600" dirty="0">
                        <a:latin typeface="Calibri" panose="020F0502020204030204" pitchFamily="34" charset="0"/>
                      </a:endParaRPr>
                    </a:p>
                  </a:txBody>
                  <a:tcPr/>
                </a:tc>
                <a:tc>
                  <a:txBody>
                    <a:bodyPr/>
                    <a:lstStyle/>
                    <a:p>
                      <a:pPr algn="ctr" fontAlgn="ctr"/>
                      <a:r>
                        <a:rPr lang="es-PE" sz="1400" b="0" i="0" u="none" strike="noStrike" dirty="0" smtClean="0">
                          <a:solidFill>
                            <a:srgbClr val="000000"/>
                          </a:solidFill>
                          <a:effectLst/>
                          <a:latin typeface="Calibri"/>
                        </a:rPr>
                        <a:t>264</a:t>
                      </a:r>
                      <a:endParaRPr lang="es-PE" sz="1400" b="0" i="0" u="none" strike="noStrike" dirty="0">
                        <a:solidFill>
                          <a:srgbClr val="000000"/>
                        </a:solidFill>
                        <a:effectLst/>
                        <a:latin typeface="Calibri"/>
                      </a:endParaRPr>
                    </a:p>
                  </a:txBody>
                  <a:tcPr marL="9525" marR="9525" marT="9525" marB="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smtClean="0">
                          <a:latin typeface="Calibri" panose="020F0502020204030204" pitchFamily="34" charset="0"/>
                        </a:rPr>
                        <a:t>OSINERGMIN  [US$]</a:t>
                      </a:r>
                      <a:endParaRPr lang="es-PE" sz="1600" dirty="0">
                        <a:latin typeface="Calibri" panose="020F0502020204030204" pitchFamily="34" charset="0"/>
                      </a:endParaRPr>
                    </a:p>
                  </a:txBody>
                  <a:tcPr/>
                </a:tc>
                <a:tc>
                  <a:txBody>
                    <a:bodyPr/>
                    <a:lstStyle/>
                    <a:p>
                      <a:pPr algn="ctr" fontAlgn="ctr"/>
                      <a:r>
                        <a:rPr lang="es-PE" sz="1400" b="0" i="0" u="none" strike="noStrike" dirty="0" smtClean="0">
                          <a:solidFill>
                            <a:srgbClr val="000000"/>
                          </a:solidFill>
                          <a:effectLst/>
                          <a:latin typeface="Calibri"/>
                        </a:rPr>
                        <a:t>264</a:t>
                      </a:r>
                      <a:endParaRPr lang="es-PE" sz="1400" b="0" i="0" u="none" strike="noStrike" dirty="0">
                        <a:solidFill>
                          <a:srgbClr val="000000"/>
                        </a:solidFill>
                        <a:effectLst/>
                        <a:latin typeface="Calibri"/>
                      </a:endParaRPr>
                    </a:p>
                  </a:txBody>
                  <a:tcPr marL="9525" marR="9525" marT="9525" marB="0" anchor="ctr"/>
                </a:tc>
              </a:tr>
              <a:tr h="119360">
                <a:tc>
                  <a:txBody>
                    <a:bodyPr/>
                    <a:lstStyle/>
                    <a:p>
                      <a:endParaRPr lang="es-PE" sz="400" dirty="0">
                        <a:latin typeface="Calibri" panose="020F0502020204030204" pitchFamily="34" charset="0"/>
                      </a:endParaRPr>
                    </a:p>
                  </a:txBody>
                  <a:tcPr/>
                </a:tc>
                <a:tc>
                  <a:txBody>
                    <a:bodyPr/>
                    <a:lstStyle/>
                    <a:p>
                      <a:endParaRPr lang="es-PE" sz="400" dirty="0">
                        <a:latin typeface="Calibri" panose="020F0502020204030204" pitchFamily="34" charset="0"/>
                      </a:endParaRPr>
                    </a:p>
                  </a:txBody>
                  <a:tcPr/>
                </a:tc>
              </a:tr>
              <a:tr h="370840">
                <a:tc>
                  <a:txBody>
                    <a:bodyPr/>
                    <a:lstStyle/>
                    <a:p>
                      <a:r>
                        <a:rPr lang="es-PE" sz="1600" b="1" dirty="0" smtClean="0">
                          <a:latin typeface="Calibri" panose="020F0502020204030204" pitchFamily="34" charset="0"/>
                        </a:rPr>
                        <a:t>Diferencia (%)</a:t>
                      </a:r>
                      <a:endParaRPr lang="es-PE" sz="1600" b="1" dirty="0">
                        <a:latin typeface="Calibri" panose="020F0502020204030204" pitchFamily="34" charset="0"/>
                      </a:endParaRPr>
                    </a:p>
                  </a:txBody>
                  <a:tcPr/>
                </a:tc>
                <a:tc>
                  <a:txBody>
                    <a:bodyPr/>
                    <a:lstStyle/>
                    <a:p>
                      <a:pPr algn="ctr" fontAlgn="ctr"/>
                      <a:r>
                        <a:rPr lang="es-PE" sz="1400" b="1" i="0" u="none" strike="noStrike" dirty="0" smtClean="0">
                          <a:solidFill>
                            <a:srgbClr val="000000"/>
                          </a:solidFill>
                          <a:effectLst/>
                          <a:latin typeface="Calibri"/>
                        </a:rPr>
                        <a:t>+ 0%</a:t>
                      </a:r>
                      <a:endParaRPr lang="es-PE" sz="1400" b="1" i="0" u="none" strike="noStrike" dirty="0">
                        <a:solidFill>
                          <a:srgbClr val="000000"/>
                        </a:solidFill>
                        <a:effectLst/>
                        <a:latin typeface="Calibri"/>
                      </a:endParaRPr>
                    </a:p>
                  </a:txBody>
                  <a:tcPr marL="9525" marR="9525" marT="9525" marB="0" anchor="ctr"/>
                </a:tc>
              </a:tr>
            </a:tbl>
          </a:graphicData>
        </a:graphic>
      </p:graphicFrame>
      <p:sp>
        <p:nvSpPr>
          <p:cNvPr id="5" name="4 Rectángulo"/>
          <p:cNvSpPr/>
          <p:nvPr/>
        </p:nvSpPr>
        <p:spPr>
          <a:xfrm>
            <a:off x="456124" y="4707721"/>
            <a:ext cx="8352928" cy="1569660"/>
          </a:xfrm>
          <a:prstGeom prst="rect">
            <a:avLst/>
          </a:prstGeom>
        </p:spPr>
        <p:txBody>
          <a:bodyPr wrap="square">
            <a:spAutoFit/>
          </a:bodyPr>
          <a:lstStyle/>
          <a:p>
            <a:pPr algn="just"/>
            <a:r>
              <a:rPr lang="es-PE" sz="1600" b="1" u="sng" dirty="0" smtClean="0">
                <a:latin typeface="Calibri" panose="020F0502020204030204" pitchFamily="34" charset="0"/>
              </a:rPr>
              <a:t>Nota:</a:t>
            </a:r>
          </a:p>
          <a:p>
            <a:pPr algn="just"/>
            <a:endParaRPr lang="es-PE" sz="1600" dirty="0">
              <a:latin typeface="Calibri" panose="020F0502020204030204" pitchFamily="34" charset="0"/>
            </a:endParaRPr>
          </a:p>
          <a:p>
            <a:pPr marL="285750" indent="-285750" algn="just">
              <a:buFont typeface="Arial" panose="020B0604020202020204" pitchFamily="34" charset="0"/>
              <a:buChar char="•"/>
            </a:pPr>
            <a:r>
              <a:rPr lang="es-PE" sz="1600" dirty="0" smtClean="0">
                <a:latin typeface="Calibri" panose="020F0502020204030204" pitchFamily="34" charset="0"/>
              </a:rPr>
              <a:t>Para </a:t>
            </a:r>
            <a:r>
              <a:rPr lang="es-PE" sz="1600" dirty="0">
                <a:latin typeface="Calibri" panose="020F0502020204030204" pitchFamily="34" charset="0"/>
              </a:rPr>
              <a:t>el caso de </a:t>
            </a:r>
            <a:r>
              <a:rPr lang="es-PE" sz="1600" b="1" dirty="0">
                <a:latin typeface="Calibri" panose="020F0502020204030204" pitchFamily="34" charset="0"/>
              </a:rPr>
              <a:t>predios</a:t>
            </a:r>
            <a:r>
              <a:rPr lang="es-PE" sz="1600" dirty="0">
                <a:latin typeface="Calibri" panose="020F0502020204030204" pitchFamily="34" charset="0"/>
              </a:rPr>
              <a:t> </a:t>
            </a:r>
            <a:r>
              <a:rPr lang="es-PE" sz="1600" dirty="0" smtClean="0">
                <a:latin typeface="Calibri" panose="020F0502020204030204" pitchFamily="34" charset="0"/>
              </a:rPr>
              <a:t>residenciales involucrados en el Plan de Desarrollo Inicial (64 000 clientes)</a:t>
            </a:r>
          </a:p>
          <a:p>
            <a:pPr marL="285750" indent="-285750" algn="just">
              <a:buFont typeface="Arial" panose="020B0604020202020204" pitchFamily="34" charset="0"/>
              <a:buChar char="•"/>
            </a:pPr>
            <a:r>
              <a:rPr lang="es-PE" sz="1600" dirty="0">
                <a:latin typeface="Calibri" panose="020F0502020204030204" pitchFamily="34" charset="0"/>
              </a:rPr>
              <a:t>Derecho de Conexión: US$ 54,70; Acometida: US$ 173,40; Instalación interna US$ </a:t>
            </a:r>
            <a:r>
              <a:rPr lang="es-PE" sz="1600" dirty="0" smtClean="0">
                <a:latin typeface="Calibri" panose="020F0502020204030204" pitchFamily="34" charset="0"/>
              </a:rPr>
              <a:t>267,54.</a:t>
            </a:r>
          </a:p>
          <a:p>
            <a:pPr marL="285750" indent="-285750" algn="just">
              <a:buFont typeface="Arial" panose="020B0604020202020204" pitchFamily="34" charset="0"/>
              <a:buChar char="•"/>
            </a:pPr>
            <a:r>
              <a:rPr lang="es-PE" sz="1600" dirty="0" smtClean="0">
                <a:latin typeface="Calibri" panose="020F0502020204030204" pitchFamily="34" charset="0"/>
              </a:rPr>
              <a:t>Cuenta liquidables</a:t>
            </a:r>
            <a:endParaRPr lang="es-PE" sz="1600" dirty="0">
              <a:latin typeface="Calibri" panose="020F0502020204030204" pitchFamily="34" charset="0"/>
            </a:endParaRPr>
          </a:p>
        </p:txBody>
      </p:sp>
      <p:sp>
        <p:nvSpPr>
          <p:cNvPr id="6" name="5 CuadroTexto"/>
          <p:cNvSpPr txBox="1"/>
          <p:nvPr/>
        </p:nvSpPr>
        <p:spPr>
          <a:xfrm>
            <a:off x="628928" y="4149080"/>
            <a:ext cx="8007320" cy="369332"/>
          </a:xfrm>
          <a:prstGeom prst="rect">
            <a:avLst/>
          </a:prstGeom>
          <a:noFill/>
        </p:spPr>
        <p:txBody>
          <a:bodyPr wrap="none" rtlCol="0">
            <a:spAutoFit/>
          </a:bodyPr>
          <a:lstStyle/>
          <a:p>
            <a:r>
              <a:rPr lang="es-PE" dirty="0" smtClean="0"/>
              <a:t>Representa un valor actualizado de US$ 10,01 Millones al costo del servicio</a:t>
            </a:r>
            <a:endParaRPr lang="es-PE" dirty="0"/>
          </a:p>
        </p:txBody>
      </p:sp>
      <p:sp>
        <p:nvSpPr>
          <p:cNvPr id="7" name="Marcador de número de diapositiva 6"/>
          <p:cNvSpPr>
            <a:spLocks noGrp="1"/>
          </p:cNvSpPr>
          <p:nvPr>
            <p:ph type="sldNum" sz="quarter" idx="12"/>
          </p:nvPr>
        </p:nvSpPr>
        <p:spPr/>
        <p:txBody>
          <a:bodyPr/>
          <a:lstStyle/>
          <a:p>
            <a:pPr>
              <a:defRPr/>
            </a:pPr>
            <a:fld id="{13AA389B-0E5D-486F-A6CD-9D1EC8AC9508}" type="slidenum">
              <a:rPr lang="es-ES" smtClean="0"/>
              <a:pPr>
                <a:defRPr/>
              </a:pPr>
              <a:t>29</a:t>
            </a:fld>
            <a:endParaRPr lang="es-ES"/>
          </a:p>
        </p:txBody>
      </p:sp>
    </p:spTree>
    <p:extLst>
      <p:ext uri="{BB962C8B-B14F-4D97-AF65-F5344CB8AC3E}">
        <p14:creationId xmlns:p14="http://schemas.microsoft.com/office/powerpoint/2010/main" val="1949552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Criterios </a:t>
            </a:r>
            <a:r>
              <a:rPr lang="es-PE" dirty="0" smtClean="0"/>
              <a:t>Generales</a:t>
            </a:r>
            <a:endParaRPr lang="es-ES" dirty="0"/>
          </a:p>
        </p:txBody>
      </p:sp>
      <p:sp>
        <p:nvSpPr>
          <p:cNvPr id="3" name="Marcador de contenido 2"/>
          <p:cNvSpPr>
            <a:spLocks noGrp="1"/>
          </p:cNvSpPr>
          <p:nvPr>
            <p:ph idx="1"/>
          </p:nvPr>
        </p:nvSpPr>
        <p:spPr>
          <a:xfrm>
            <a:off x="457200" y="1927225"/>
            <a:ext cx="8336422" cy="4525963"/>
          </a:xfrm>
        </p:spPr>
        <p:txBody>
          <a:bodyPr/>
          <a:lstStyle/>
          <a:p>
            <a:pPr marL="457200" indent="-457200">
              <a:spcBef>
                <a:spcPts val="600"/>
              </a:spcBef>
              <a:spcAft>
                <a:spcPts val="600"/>
              </a:spcAft>
              <a:buFont typeface="+mj-lt"/>
              <a:buAutoNum type="arabicPeriod"/>
            </a:pPr>
            <a:r>
              <a:rPr lang="es-PE" sz="3600" b="0" dirty="0" smtClean="0"/>
              <a:t>Tarifas que permite garantizar el equilibrio económico financiero de la empresa regulada.</a:t>
            </a:r>
          </a:p>
          <a:p>
            <a:pPr marL="457200" indent="-457200">
              <a:spcBef>
                <a:spcPts val="600"/>
              </a:spcBef>
              <a:spcAft>
                <a:spcPts val="600"/>
              </a:spcAft>
              <a:buFont typeface="+mj-lt"/>
              <a:buAutoNum type="arabicPeriod"/>
            </a:pPr>
            <a:endParaRPr lang="es-PE" sz="3600" b="0" dirty="0" smtClean="0"/>
          </a:p>
          <a:p>
            <a:pPr marL="457200" indent="-457200">
              <a:spcBef>
                <a:spcPts val="600"/>
              </a:spcBef>
              <a:spcAft>
                <a:spcPts val="600"/>
              </a:spcAft>
              <a:buFont typeface="+mj-lt"/>
              <a:buAutoNum type="arabicPeriod"/>
            </a:pPr>
            <a:r>
              <a:rPr lang="es-PE" sz="3600" b="0" dirty="0" smtClean="0"/>
              <a:t>Asignación de la tarifa económica a las categorías tarifarias </a:t>
            </a:r>
            <a:endParaRPr lang="es-ES" sz="3600" b="0" dirty="0"/>
          </a:p>
          <a:p>
            <a:endParaRPr lang="es-ES" sz="3600" b="0" dirty="0" smtClean="0"/>
          </a:p>
          <a:p>
            <a:endParaRPr lang="es-ES" sz="3600" b="0" dirty="0"/>
          </a:p>
          <a:p>
            <a:endParaRPr lang="es-ES" sz="3600" b="0" dirty="0" smtClean="0"/>
          </a:p>
          <a:p>
            <a:endParaRPr lang="es-ES" sz="3600" b="0" dirty="0" smtClean="0"/>
          </a:p>
          <a:p>
            <a:endParaRPr lang="es-ES" sz="3600" b="0" dirty="0"/>
          </a:p>
        </p:txBody>
      </p:sp>
      <p:sp>
        <p:nvSpPr>
          <p:cNvPr id="4" name="Marcador de número de diapositiva 3"/>
          <p:cNvSpPr>
            <a:spLocks noGrp="1"/>
          </p:cNvSpPr>
          <p:nvPr>
            <p:ph type="sldNum" sz="quarter" idx="12"/>
          </p:nvPr>
        </p:nvSpPr>
        <p:spPr/>
        <p:txBody>
          <a:bodyPr/>
          <a:lstStyle/>
          <a:p>
            <a:pPr>
              <a:defRPr/>
            </a:pPr>
            <a:fld id="{13AA389B-0E5D-486F-A6CD-9D1EC8AC9508}" type="slidenum">
              <a:rPr lang="es-ES" smtClean="0"/>
              <a:pPr>
                <a:defRPr/>
              </a:pPr>
              <a:t>3</a:t>
            </a:fld>
            <a:endParaRPr lang="es-ES"/>
          </a:p>
        </p:txBody>
      </p:sp>
    </p:spTree>
    <p:extLst>
      <p:ext uri="{BB962C8B-B14F-4D97-AF65-F5344CB8AC3E}">
        <p14:creationId xmlns:p14="http://schemas.microsoft.com/office/powerpoint/2010/main" val="120310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28 Grupo"/>
          <p:cNvGrpSpPr/>
          <p:nvPr/>
        </p:nvGrpSpPr>
        <p:grpSpPr>
          <a:xfrm>
            <a:off x="15753" y="1901679"/>
            <a:ext cx="6009940" cy="3880410"/>
            <a:chOff x="611560" y="2323753"/>
            <a:chExt cx="4908157" cy="3169029"/>
          </a:xfrm>
        </p:grpSpPr>
        <p:pic>
          <p:nvPicPr>
            <p:cNvPr id="6" name="Picture 9" descr="InstalacionGas"/>
            <p:cNvPicPr>
              <a:picLocks noChangeAspect="1" noChangeArrowheads="1"/>
            </p:cNvPicPr>
            <p:nvPr/>
          </p:nvPicPr>
          <p:blipFill>
            <a:blip r:embed="rId3" cstate="print"/>
            <a:srcRect/>
            <a:stretch>
              <a:fillRect/>
            </a:stretch>
          </p:blipFill>
          <p:spPr bwMode="auto">
            <a:xfrm>
              <a:off x="611560" y="2323753"/>
              <a:ext cx="4807740" cy="3169029"/>
            </a:xfrm>
            <a:prstGeom prst="rect">
              <a:avLst/>
            </a:prstGeom>
            <a:noFill/>
            <a:ln w="9525">
              <a:noFill/>
              <a:miter lim="800000"/>
              <a:headEnd/>
              <a:tailEnd/>
            </a:ln>
          </p:spPr>
        </p:pic>
        <p:sp>
          <p:nvSpPr>
            <p:cNvPr id="25" name="24 Forma libre"/>
            <p:cNvSpPr/>
            <p:nvPr/>
          </p:nvSpPr>
          <p:spPr>
            <a:xfrm>
              <a:off x="4470795" y="3132557"/>
              <a:ext cx="1048922" cy="1323975"/>
            </a:xfrm>
            <a:custGeom>
              <a:avLst/>
              <a:gdLst>
                <a:gd name="connsiteX0" fmla="*/ 0 w 1038225"/>
                <a:gd name="connsiteY0" fmla="*/ 466725 h 1323975"/>
                <a:gd name="connsiteX1" fmla="*/ 19050 w 1038225"/>
                <a:gd name="connsiteY1" fmla="*/ 1066800 h 1323975"/>
                <a:gd name="connsiteX2" fmla="*/ 390525 w 1038225"/>
                <a:gd name="connsiteY2" fmla="*/ 1323975 h 1323975"/>
                <a:gd name="connsiteX3" fmla="*/ 1038225 w 1038225"/>
                <a:gd name="connsiteY3" fmla="*/ 981075 h 1323975"/>
                <a:gd name="connsiteX4" fmla="*/ 609600 w 1038225"/>
                <a:gd name="connsiteY4" fmla="*/ 695325 h 1323975"/>
                <a:gd name="connsiteX5" fmla="*/ 609600 w 1038225"/>
                <a:gd name="connsiteY5" fmla="*/ 161925 h 1323975"/>
                <a:gd name="connsiteX6" fmla="*/ 561975 w 1038225"/>
                <a:gd name="connsiteY6" fmla="*/ 0 h 1323975"/>
                <a:gd name="connsiteX7" fmla="*/ 95250 w 1038225"/>
                <a:gd name="connsiteY7" fmla="*/ 180975 h 1323975"/>
                <a:gd name="connsiteX8" fmla="*/ 0 w 1038225"/>
                <a:gd name="connsiteY8" fmla="*/ 46672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225" h="1323975">
                  <a:moveTo>
                    <a:pt x="0" y="466725"/>
                  </a:moveTo>
                  <a:lnTo>
                    <a:pt x="19050" y="1066800"/>
                  </a:lnTo>
                  <a:lnTo>
                    <a:pt x="390525" y="1323975"/>
                  </a:lnTo>
                  <a:lnTo>
                    <a:pt x="1038225" y="981075"/>
                  </a:lnTo>
                  <a:lnTo>
                    <a:pt x="609600" y="695325"/>
                  </a:lnTo>
                  <a:lnTo>
                    <a:pt x="609600" y="161925"/>
                  </a:lnTo>
                  <a:lnTo>
                    <a:pt x="561975" y="0"/>
                  </a:lnTo>
                  <a:lnTo>
                    <a:pt x="95250" y="180975"/>
                  </a:lnTo>
                  <a:lnTo>
                    <a:pt x="0" y="466725"/>
                  </a:lnTo>
                  <a:close/>
                </a:path>
              </a:pathLst>
            </a:cu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8" name="Text Box 18"/>
          <p:cNvSpPr txBox="1">
            <a:spLocks noChangeArrowheads="1"/>
          </p:cNvSpPr>
          <p:nvPr/>
        </p:nvSpPr>
        <p:spPr bwMode="auto">
          <a:xfrm>
            <a:off x="3720243" y="3236095"/>
            <a:ext cx="776287" cy="277812"/>
          </a:xfrm>
          <a:prstGeom prst="rect">
            <a:avLst/>
          </a:prstGeom>
          <a:solidFill>
            <a:schemeClr val="bg1"/>
          </a:solidFill>
          <a:ln w="9525">
            <a:noFill/>
            <a:miter lim="800000"/>
            <a:headEnd/>
            <a:tailEnd/>
          </a:ln>
        </p:spPr>
        <p:txBody>
          <a:bodyPr>
            <a:spAutoFit/>
          </a:bodyPr>
          <a:lstStyle/>
          <a:p>
            <a:r>
              <a:rPr lang="es-ES" sz="1200" b="1" dirty="0"/>
              <a:t>Punto 1</a:t>
            </a:r>
          </a:p>
        </p:txBody>
      </p:sp>
      <p:sp>
        <p:nvSpPr>
          <p:cNvPr id="13" name="Text Box 25"/>
          <p:cNvSpPr txBox="1">
            <a:spLocks noChangeArrowheads="1"/>
          </p:cNvSpPr>
          <p:nvPr/>
        </p:nvSpPr>
        <p:spPr bwMode="auto">
          <a:xfrm>
            <a:off x="6012160" y="3023374"/>
            <a:ext cx="717390" cy="261610"/>
          </a:xfrm>
          <a:prstGeom prst="rect">
            <a:avLst/>
          </a:prstGeom>
          <a:solidFill>
            <a:srgbClr val="FFFFFF">
              <a:alpha val="74117"/>
            </a:srgbClr>
          </a:solidFill>
          <a:ln w="9525">
            <a:noFill/>
            <a:miter lim="800000"/>
            <a:headEnd/>
            <a:tailEnd/>
          </a:ln>
        </p:spPr>
        <p:txBody>
          <a:bodyPr wrap="square" lIns="0" rIns="0">
            <a:spAutoFit/>
          </a:bodyPr>
          <a:lstStyle/>
          <a:p>
            <a:r>
              <a:rPr lang="es-ES" sz="1100" b="1" dirty="0"/>
              <a:t>Acometida</a:t>
            </a:r>
          </a:p>
        </p:txBody>
      </p:sp>
      <p:sp>
        <p:nvSpPr>
          <p:cNvPr id="14" name="Text Box 35"/>
          <p:cNvSpPr txBox="1">
            <a:spLocks noChangeArrowheads="1"/>
          </p:cNvSpPr>
          <p:nvPr/>
        </p:nvSpPr>
        <p:spPr bwMode="auto">
          <a:xfrm>
            <a:off x="6054935" y="3502169"/>
            <a:ext cx="965337" cy="430887"/>
          </a:xfrm>
          <a:prstGeom prst="rect">
            <a:avLst/>
          </a:prstGeom>
          <a:solidFill>
            <a:srgbClr val="FFFFFF">
              <a:alpha val="74117"/>
            </a:srgbClr>
          </a:solidFill>
          <a:ln w="9525">
            <a:noFill/>
            <a:miter lim="800000"/>
            <a:headEnd/>
            <a:tailEnd/>
          </a:ln>
        </p:spPr>
        <p:txBody>
          <a:bodyPr wrap="square">
            <a:spAutoFit/>
          </a:bodyPr>
          <a:lstStyle/>
          <a:p>
            <a:r>
              <a:rPr lang="es-ES" sz="1100" b="1" dirty="0"/>
              <a:t>Derecho de </a:t>
            </a:r>
            <a:r>
              <a:rPr lang="es-ES" sz="1100" b="1" dirty="0" smtClean="0"/>
              <a:t>Conexión</a:t>
            </a:r>
          </a:p>
        </p:txBody>
      </p:sp>
      <p:sp>
        <p:nvSpPr>
          <p:cNvPr id="17" name="Text Box 26"/>
          <p:cNvSpPr txBox="1">
            <a:spLocks noChangeArrowheads="1"/>
          </p:cNvSpPr>
          <p:nvPr/>
        </p:nvSpPr>
        <p:spPr bwMode="auto">
          <a:xfrm>
            <a:off x="5345085" y="2949113"/>
            <a:ext cx="616859" cy="338554"/>
          </a:xfrm>
          <a:prstGeom prst="rect">
            <a:avLst/>
          </a:prstGeom>
          <a:solidFill>
            <a:srgbClr val="FFFFFF"/>
          </a:solidFill>
          <a:ln w="9525">
            <a:noFill/>
            <a:miter lim="800000"/>
            <a:headEnd/>
            <a:tailEnd/>
          </a:ln>
        </p:spPr>
        <p:txBody>
          <a:bodyPr wrap="square">
            <a:spAutoFit/>
          </a:bodyPr>
          <a:lstStyle/>
          <a:p>
            <a:endParaRPr lang="es-ES" sz="800" b="1" dirty="0">
              <a:solidFill>
                <a:schemeClr val="bg2">
                  <a:lumMod val="50000"/>
                </a:schemeClr>
              </a:solidFill>
            </a:endParaRPr>
          </a:p>
          <a:p>
            <a:endParaRPr lang="es-ES" sz="800" b="1" dirty="0" smtClean="0">
              <a:solidFill>
                <a:schemeClr val="bg2">
                  <a:lumMod val="50000"/>
                </a:schemeClr>
              </a:solidFill>
            </a:endParaRPr>
          </a:p>
        </p:txBody>
      </p:sp>
      <p:sp>
        <p:nvSpPr>
          <p:cNvPr id="28" name="27 Título"/>
          <p:cNvSpPr>
            <a:spLocks noGrp="1"/>
          </p:cNvSpPr>
          <p:nvPr>
            <p:ph type="title"/>
          </p:nvPr>
        </p:nvSpPr>
        <p:spPr>
          <a:xfrm>
            <a:off x="464723" y="1196752"/>
            <a:ext cx="8457776" cy="781049"/>
          </a:xfrm>
        </p:spPr>
        <p:txBody>
          <a:bodyPr>
            <a:normAutofit fontScale="90000"/>
          </a:bodyPr>
          <a:lstStyle/>
          <a:p>
            <a:r>
              <a:rPr lang="es-PE" sz="2800" b="1" dirty="0" smtClean="0">
                <a:solidFill>
                  <a:srgbClr val="002060"/>
                </a:solidFill>
                <a:effectLst>
                  <a:outerShdw blurRad="38100" dist="38100" dir="2700000" algn="tl">
                    <a:srgbClr val="000000">
                      <a:alpha val="43137"/>
                    </a:srgbClr>
                  </a:outerShdw>
                </a:effectLst>
              </a:rPr>
              <a:t>Componentes para la conexión al Gas Natural en clientes residenciales</a:t>
            </a:r>
            <a:endParaRPr lang="es-PE" sz="2800" b="1" dirty="0">
              <a:solidFill>
                <a:srgbClr val="002060"/>
              </a:solidFill>
              <a:effectLst>
                <a:outerShdw blurRad="38100" dist="38100" dir="2700000" algn="tl">
                  <a:srgbClr val="000000">
                    <a:alpha val="43137"/>
                  </a:srgbClr>
                </a:outerShdw>
              </a:effectLst>
            </a:endParaRPr>
          </a:p>
        </p:txBody>
      </p:sp>
      <p:sp>
        <p:nvSpPr>
          <p:cNvPr id="37" name="Text Box 25"/>
          <p:cNvSpPr txBox="1">
            <a:spLocks noChangeArrowheads="1"/>
          </p:cNvSpPr>
          <p:nvPr/>
        </p:nvSpPr>
        <p:spPr bwMode="auto">
          <a:xfrm>
            <a:off x="5004048" y="4869160"/>
            <a:ext cx="1253796" cy="646331"/>
          </a:xfrm>
          <a:prstGeom prst="rect">
            <a:avLst/>
          </a:prstGeom>
          <a:solidFill>
            <a:schemeClr val="bg1">
              <a:alpha val="75000"/>
            </a:schemeClr>
          </a:solidFill>
          <a:ln w="9525">
            <a:noFill/>
            <a:miter lim="800000"/>
            <a:headEnd/>
            <a:tailEnd/>
          </a:ln>
        </p:spPr>
        <p:txBody>
          <a:bodyPr wrap="square">
            <a:spAutoFit/>
          </a:bodyPr>
          <a:lstStyle/>
          <a:p>
            <a:endParaRPr lang="es-ES" sz="1200" b="1" dirty="0" smtClean="0"/>
          </a:p>
          <a:p>
            <a:r>
              <a:rPr lang="es-ES" sz="1200" b="1" dirty="0" smtClean="0"/>
              <a:t>Gasoducto</a:t>
            </a:r>
          </a:p>
          <a:p>
            <a:endParaRPr lang="es-ES" sz="1200" b="1" dirty="0"/>
          </a:p>
        </p:txBody>
      </p:sp>
      <p:sp>
        <p:nvSpPr>
          <p:cNvPr id="38" name="Text Box 26"/>
          <p:cNvSpPr txBox="1">
            <a:spLocks noChangeArrowheads="1"/>
          </p:cNvSpPr>
          <p:nvPr/>
        </p:nvSpPr>
        <p:spPr bwMode="auto">
          <a:xfrm>
            <a:off x="5266348" y="5673143"/>
            <a:ext cx="695597" cy="338554"/>
          </a:xfrm>
          <a:prstGeom prst="rect">
            <a:avLst/>
          </a:prstGeom>
          <a:solidFill>
            <a:srgbClr val="FFFFFF"/>
          </a:solidFill>
          <a:ln w="9525">
            <a:noFill/>
            <a:miter lim="800000"/>
            <a:headEnd/>
            <a:tailEnd/>
          </a:ln>
        </p:spPr>
        <p:txBody>
          <a:bodyPr wrap="square">
            <a:spAutoFit/>
          </a:bodyPr>
          <a:lstStyle/>
          <a:p>
            <a:endParaRPr lang="es-ES" sz="800" b="1" dirty="0" smtClean="0">
              <a:solidFill>
                <a:schemeClr val="bg2">
                  <a:lumMod val="50000"/>
                </a:schemeClr>
              </a:solidFill>
            </a:endParaRPr>
          </a:p>
          <a:p>
            <a:endParaRPr lang="es-ES" sz="800" b="1" dirty="0">
              <a:solidFill>
                <a:schemeClr val="bg2">
                  <a:lumMod val="50000"/>
                </a:schemeClr>
              </a:solidFill>
            </a:endParaRPr>
          </a:p>
        </p:txBody>
      </p:sp>
      <p:sp>
        <p:nvSpPr>
          <p:cNvPr id="48" name="47 CuadroTexto"/>
          <p:cNvSpPr txBox="1"/>
          <p:nvPr/>
        </p:nvSpPr>
        <p:spPr>
          <a:xfrm>
            <a:off x="3995936" y="5652537"/>
            <a:ext cx="2004651" cy="584775"/>
          </a:xfrm>
          <a:prstGeom prst="rect">
            <a:avLst/>
          </a:prstGeom>
          <a:solidFill>
            <a:schemeClr val="bg1"/>
          </a:solidFill>
        </p:spPr>
        <p:txBody>
          <a:bodyPr wrap="square" rtlCol="0">
            <a:spAutoFit/>
          </a:bodyPr>
          <a:lstStyle/>
          <a:p>
            <a:r>
              <a:rPr lang="es-PE" sz="1600" b="1" dirty="0" smtClean="0">
                <a:solidFill>
                  <a:srgbClr val="003399"/>
                </a:solidFill>
              </a:rPr>
              <a:t>Al exterior del Predio</a:t>
            </a:r>
          </a:p>
          <a:p>
            <a:pPr algn="ctr"/>
            <a:r>
              <a:rPr lang="es-PE" sz="1600" b="1" dirty="0" smtClean="0">
                <a:solidFill>
                  <a:srgbClr val="00B050"/>
                </a:solidFill>
              </a:rPr>
              <a:t>Regulado</a:t>
            </a:r>
            <a:endParaRPr lang="es-PE" sz="1600" b="1" dirty="0">
              <a:solidFill>
                <a:srgbClr val="00B050"/>
              </a:solidFill>
            </a:endParaRPr>
          </a:p>
        </p:txBody>
      </p:sp>
      <p:sp>
        <p:nvSpPr>
          <p:cNvPr id="51" name="50 CuadroTexto"/>
          <p:cNvSpPr txBox="1"/>
          <p:nvPr/>
        </p:nvSpPr>
        <p:spPr>
          <a:xfrm>
            <a:off x="251520" y="1916832"/>
            <a:ext cx="4364080" cy="646331"/>
          </a:xfrm>
          <a:prstGeom prst="rect">
            <a:avLst/>
          </a:prstGeom>
          <a:solidFill>
            <a:schemeClr val="bg1"/>
          </a:solidFill>
        </p:spPr>
        <p:txBody>
          <a:bodyPr wrap="none" rtlCol="0">
            <a:spAutoFit/>
          </a:bodyPr>
          <a:lstStyle/>
          <a:p>
            <a:r>
              <a:rPr lang="es-PE" b="1" dirty="0" smtClean="0">
                <a:solidFill>
                  <a:srgbClr val="003399"/>
                </a:solidFill>
              </a:rPr>
              <a:t>Al interior del predio:</a:t>
            </a:r>
            <a:r>
              <a:rPr lang="es-PE" b="1" dirty="0" smtClean="0">
                <a:solidFill>
                  <a:srgbClr val="FF0000"/>
                </a:solidFill>
              </a:rPr>
              <a:t> Instalaciones Internas</a:t>
            </a:r>
          </a:p>
          <a:p>
            <a:pPr algn="ctr"/>
            <a:r>
              <a:rPr lang="es-PE" b="1" dirty="0" smtClean="0">
                <a:solidFill>
                  <a:srgbClr val="00B050"/>
                </a:solidFill>
              </a:rPr>
              <a:t>No Regulado</a:t>
            </a:r>
            <a:endParaRPr lang="es-PE" b="1" dirty="0">
              <a:solidFill>
                <a:srgbClr val="00B050"/>
              </a:solidFill>
            </a:endParaRPr>
          </a:p>
        </p:txBody>
      </p:sp>
      <p:sp>
        <p:nvSpPr>
          <p:cNvPr id="49" name="48 CuadroTexto"/>
          <p:cNvSpPr txBox="1"/>
          <p:nvPr/>
        </p:nvSpPr>
        <p:spPr>
          <a:xfrm>
            <a:off x="3203848" y="4149080"/>
            <a:ext cx="852393" cy="461665"/>
          </a:xfrm>
          <a:prstGeom prst="rect">
            <a:avLst/>
          </a:prstGeom>
          <a:solidFill>
            <a:schemeClr val="bg1">
              <a:alpha val="75000"/>
            </a:schemeClr>
          </a:solidFill>
        </p:spPr>
        <p:txBody>
          <a:bodyPr wrap="square" rtlCol="0">
            <a:spAutoFit/>
          </a:bodyPr>
          <a:lstStyle/>
          <a:p>
            <a:r>
              <a:rPr lang="es-PE" sz="800" b="1" dirty="0" smtClean="0"/>
              <a:t>Tuberías de la Instalación Interna</a:t>
            </a:r>
            <a:endParaRPr lang="es-PE" sz="800" b="1" dirty="0"/>
          </a:p>
        </p:txBody>
      </p:sp>
      <p:cxnSp>
        <p:nvCxnSpPr>
          <p:cNvPr id="52" name="51 Conector recto"/>
          <p:cNvCxnSpPr/>
          <p:nvPr/>
        </p:nvCxnSpPr>
        <p:spPr>
          <a:xfrm flipH="1" flipV="1">
            <a:off x="3635896" y="4551512"/>
            <a:ext cx="84347" cy="101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flipV="1">
            <a:off x="4932040" y="4005064"/>
            <a:ext cx="728799" cy="311391"/>
          </a:xfrm>
          <a:prstGeom prst="line">
            <a:avLst/>
          </a:pr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8" name="17 Cerrar llave"/>
          <p:cNvSpPr/>
          <p:nvPr/>
        </p:nvSpPr>
        <p:spPr>
          <a:xfrm>
            <a:off x="5796136" y="2780928"/>
            <a:ext cx="145593" cy="747072"/>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34" name="33 Cerrar llave"/>
          <p:cNvSpPr/>
          <p:nvPr/>
        </p:nvSpPr>
        <p:spPr>
          <a:xfrm rot="-3300000">
            <a:off x="5953457" y="3565493"/>
            <a:ext cx="150018" cy="661198"/>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21" name="20 CuadroTexto"/>
          <p:cNvSpPr txBox="1"/>
          <p:nvPr/>
        </p:nvSpPr>
        <p:spPr>
          <a:xfrm>
            <a:off x="6876256" y="3841884"/>
            <a:ext cx="2016224" cy="523220"/>
          </a:xfrm>
          <a:prstGeom prst="rect">
            <a:avLst/>
          </a:prstGeom>
          <a:noFill/>
        </p:spPr>
        <p:txBody>
          <a:bodyPr wrap="square" lIns="0" rIns="0" rtlCol="0">
            <a:spAutoFit/>
          </a:bodyPr>
          <a:lstStyle/>
          <a:p>
            <a:pPr algn="ctr"/>
            <a:r>
              <a:rPr lang="es-PE" sz="1400" b="1" u="sng" dirty="0" smtClean="0"/>
              <a:t>Costo de conexión con IGV</a:t>
            </a:r>
          </a:p>
          <a:p>
            <a:pPr algn="ctr"/>
            <a:r>
              <a:rPr lang="es-PE" sz="1400" b="1" dirty="0" smtClean="0"/>
              <a:t>(1 punto)</a:t>
            </a:r>
            <a:endParaRPr lang="es-PE" sz="1400" dirty="0" smtClean="0"/>
          </a:p>
        </p:txBody>
      </p:sp>
      <p:graphicFrame>
        <p:nvGraphicFramePr>
          <p:cNvPr id="23" name="22 Tabla"/>
          <p:cNvGraphicFramePr>
            <a:graphicFrameLocks noGrp="1"/>
          </p:cNvGraphicFramePr>
          <p:nvPr>
            <p:extLst>
              <p:ext uri="{D42A27DB-BD31-4B8C-83A1-F6EECF244321}">
                <p14:modId xmlns:p14="http://schemas.microsoft.com/office/powerpoint/2010/main" val="3473224868"/>
              </p:ext>
            </p:extLst>
          </p:nvPr>
        </p:nvGraphicFramePr>
        <p:xfrm>
          <a:off x="6000587" y="4658072"/>
          <a:ext cx="2963901" cy="1219200"/>
        </p:xfrm>
        <a:graphic>
          <a:graphicData uri="http://schemas.openxmlformats.org/drawingml/2006/table">
            <a:tbl>
              <a:tblPr firstRow="1" bandRow="1">
                <a:tableStyleId>{3B4B98B0-60AC-42C2-AFA5-B58CD77FA1E5}</a:tableStyleId>
              </a:tblPr>
              <a:tblGrid>
                <a:gridCol w="1954524"/>
                <a:gridCol w="1009377"/>
              </a:tblGrid>
              <a:tr h="208292">
                <a:tc>
                  <a:txBody>
                    <a:bodyPr/>
                    <a:lstStyle/>
                    <a:p>
                      <a:r>
                        <a:rPr lang="es-PE" sz="1400" b="0" dirty="0" smtClean="0"/>
                        <a:t>Derecho de Conexión:</a:t>
                      </a:r>
                      <a:endParaRPr lang="es-PE" sz="1400" b="0" dirty="0"/>
                    </a:p>
                  </a:txBody>
                  <a:tcPr marL="0" marR="0">
                    <a:lnB w="12700" cap="flat" cmpd="sng" algn="ctr">
                      <a:solidFill>
                        <a:schemeClr val="bg1"/>
                      </a:solidFill>
                      <a:prstDash val="solid"/>
                      <a:round/>
                      <a:headEnd type="none" w="med" len="med"/>
                      <a:tailEnd type="none" w="med" len="med"/>
                    </a:lnB>
                  </a:tcPr>
                </a:tc>
                <a:tc>
                  <a:txBody>
                    <a:bodyPr/>
                    <a:lstStyle/>
                    <a:p>
                      <a:pPr algn="ctr"/>
                      <a:r>
                        <a:rPr lang="es-PE" sz="1400" b="0" dirty="0" smtClean="0"/>
                        <a:t> US$ 54.70</a:t>
                      </a:r>
                      <a:endParaRPr lang="es-PE" sz="1400" b="0" dirty="0"/>
                    </a:p>
                  </a:txBody>
                  <a:tcPr marL="0" marR="0">
                    <a:lnB w="12700" cap="flat" cmpd="sng" algn="ctr">
                      <a:solidFill>
                        <a:schemeClr val="bg1"/>
                      </a:solidFill>
                      <a:prstDash val="solid"/>
                      <a:round/>
                      <a:headEnd type="none" w="med" len="med"/>
                      <a:tailEnd type="none" w="med" len="med"/>
                    </a:lnB>
                  </a:tcPr>
                </a:tc>
              </a:tr>
              <a:tr h="208292">
                <a:tc>
                  <a:txBody>
                    <a:bodyPr/>
                    <a:lstStyle/>
                    <a:p>
                      <a:r>
                        <a:rPr lang="es-PE" sz="1400" dirty="0" smtClean="0"/>
                        <a:t>Acometida (*): </a:t>
                      </a:r>
                      <a:endParaRPr lang="es-PE" sz="1400" dirty="0"/>
                    </a:p>
                  </a:txBody>
                  <a:tcPr marL="0" marR="0">
                    <a:lnT w="12700" cap="flat" cmpd="sng" algn="ctr">
                      <a:solidFill>
                        <a:schemeClr val="bg1"/>
                      </a:solidFill>
                      <a:prstDash val="solid"/>
                      <a:round/>
                      <a:headEnd type="none" w="med" len="med"/>
                      <a:tailEnd type="none" w="med" len="med"/>
                    </a:lnT>
                  </a:tcPr>
                </a:tc>
                <a:tc>
                  <a:txBody>
                    <a:bodyPr/>
                    <a:lstStyle/>
                    <a:p>
                      <a:pPr algn="ctr"/>
                      <a:r>
                        <a:rPr lang="es-PE" sz="1400" dirty="0" smtClean="0"/>
                        <a:t> US$ 173.40</a:t>
                      </a:r>
                      <a:endParaRPr lang="es-PE" sz="1400" dirty="0"/>
                    </a:p>
                  </a:txBody>
                  <a:tcPr marL="0" marR="0">
                    <a:lnT w="12700" cap="flat" cmpd="sng" algn="ctr">
                      <a:solidFill>
                        <a:schemeClr val="bg1"/>
                      </a:solidFill>
                      <a:prstDash val="solid"/>
                      <a:round/>
                      <a:headEnd type="none" w="med" len="med"/>
                      <a:tailEnd type="none" w="med" len="med"/>
                    </a:lnT>
                  </a:tcPr>
                </a:tc>
              </a:tr>
              <a:tr h="208292">
                <a:tc>
                  <a:txBody>
                    <a:bodyPr/>
                    <a:lstStyle/>
                    <a:p>
                      <a:r>
                        <a:rPr lang="es-PE" sz="1400" dirty="0" smtClean="0"/>
                        <a:t> Instalación Interna: </a:t>
                      </a:r>
                      <a:endParaRPr lang="es-PE" sz="1400" dirty="0"/>
                    </a:p>
                  </a:txBody>
                  <a:tcPr marL="0" marR="0">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400" dirty="0" smtClean="0"/>
                        <a:t> US$ 267.54</a:t>
                      </a:r>
                    </a:p>
                  </a:txBody>
                  <a:tcPr marL="0" marR="0">
                    <a:lnB w="12700" cap="flat" cmpd="sng" algn="ctr">
                      <a:solidFill>
                        <a:schemeClr val="accent1"/>
                      </a:solidFill>
                      <a:prstDash val="solid"/>
                      <a:round/>
                      <a:headEnd type="none" w="med" len="med"/>
                      <a:tailEnd type="none" w="med" len="med"/>
                    </a:lnB>
                  </a:tcPr>
                </a:tc>
              </a:tr>
              <a:tr h="208292">
                <a:tc>
                  <a:txBody>
                    <a:bodyPr/>
                    <a:lstStyle/>
                    <a:p>
                      <a:pPr algn="ctr"/>
                      <a:r>
                        <a:rPr lang="es-PE" sz="1400" b="1" dirty="0" smtClean="0"/>
                        <a:t>TOTAL:</a:t>
                      </a:r>
                      <a:endParaRPr lang="es-PE" sz="1400" b="1" dirty="0"/>
                    </a:p>
                  </a:txBody>
                  <a:tcPr marL="0" marR="0">
                    <a:lnT w="12700" cap="flat" cmpd="sng" algn="ctr">
                      <a:solidFill>
                        <a:schemeClr val="accent1"/>
                      </a:solidFill>
                      <a:prstDash val="solid"/>
                      <a:round/>
                      <a:headEnd type="none" w="med" len="med"/>
                      <a:tailEnd type="none" w="med" len="med"/>
                    </a:lnT>
                  </a:tcPr>
                </a:tc>
                <a:tc>
                  <a:txBody>
                    <a:bodyPr/>
                    <a:lstStyle/>
                    <a:p>
                      <a:pPr algn="ctr"/>
                      <a:r>
                        <a:rPr lang="es-PE" sz="1400" b="1" dirty="0" smtClean="0"/>
                        <a:t>US$ 495.64</a:t>
                      </a:r>
                      <a:endParaRPr lang="es-PE" sz="1400" b="1" dirty="0"/>
                    </a:p>
                  </a:txBody>
                  <a:tcPr marL="0" marR="0">
                    <a:lnT w="12700" cap="flat" cmpd="sng" algn="ctr">
                      <a:solidFill>
                        <a:schemeClr val="accent1"/>
                      </a:solidFill>
                      <a:prstDash val="solid"/>
                      <a:round/>
                      <a:headEnd type="none" w="med" len="med"/>
                      <a:tailEnd type="none" w="med" len="med"/>
                    </a:lnT>
                  </a:tcPr>
                </a:tc>
              </a:tr>
            </a:tbl>
          </a:graphicData>
        </a:graphic>
      </p:graphicFrame>
      <p:sp>
        <p:nvSpPr>
          <p:cNvPr id="27" name="26 CuadroTexto"/>
          <p:cNvSpPr txBox="1"/>
          <p:nvPr/>
        </p:nvSpPr>
        <p:spPr>
          <a:xfrm>
            <a:off x="6876256" y="1844824"/>
            <a:ext cx="2160240" cy="523220"/>
          </a:xfrm>
          <a:prstGeom prst="rect">
            <a:avLst/>
          </a:prstGeom>
          <a:noFill/>
        </p:spPr>
        <p:txBody>
          <a:bodyPr wrap="square" lIns="0" rIns="0" rtlCol="0">
            <a:spAutoFit/>
          </a:bodyPr>
          <a:lstStyle/>
          <a:p>
            <a:pPr algn="ctr"/>
            <a:r>
              <a:rPr lang="es-PE" sz="1400" b="1" dirty="0" smtClean="0">
                <a:solidFill>
                  <a:schemeClr val="tx2"/>
                </a:solidFill>
              </a:rPr>
              <a:t>CONEXIÓN EMPOTRADA AL INTERIOR DEL PREDIO</a:t>
            </a:r>
            <a:endParaRPr lang="es-PE" sz="1400" dirty="0" smtClean="0">
              <a:solidFill>
                <a:schemeClr val="tx2"/>
              </a:solidFill>
            </a:endParaRPr>
          </a:p>
        </p:txBody>
      </p:sp>
      <p:sp>
        <p:nvSpPr>
          <p:cNvPr id="3" name="Marcador de número de diapositiva 2"/>
          <p:cNvSpPr>
            <a:spLocks noGrp="1"/>
          </p:cNvSpPr>
          <p:nvPr>
            <p:ph type="sldNum" sz="quarter" idx="12"/>
          </p:nvPr>
        </p:nvSpPr>
        <p:spPr/>
        <p:txBody>
          <a:bodyPr/>
          <a:lstStyle/>
          <a:p>
            <a:pPr>
              <a:defRPr/>
            </a:pPr>
            <a:fld id="{F398184D-C7FE-488A-B817-EF14559CB8F0}" type="slidenum">
              <a:rPr lang="es-ES" smtClean="0"/>
              <a:pPr>
                <a:defRPr/>
              </a:pPr>
              <a:t>30</a:t>
            </a:fld>
            <a:endParaRPr lang="es-ES"/>
          </a:p>
        </p:txBody>
      </p:sp>
      <p:sp>
        <p:nvSpPr>
          <p:cNvPr id="4" name="CuadroTexto 3"/>
          <p:cNvSpPr txBox="1"/>
          <p:nvPr/>
        </p:nvSpPr>
        <p:spPr>
          <a:xfrm>
            <a:off x="15753" y="6365479"/>
            <a:ext cx="4028475" cy="276999"/>
          </a:xfrm>
          <a:prstGeom prst="rect">
            <a:avLst/>
          </a:prstGeom>
          <a:noFill/>
        </p:spPr>
        <p:txBody>
          <a:bodyPr wrap="none" rtlCol="0">
            <a:spAutoFit/>
          </a:bodyPr>
          <a:lstStyle/>
          <a:p>
            <a:r>
              <a:rPr lang="es-PE" sz="1200" dirty="0" smtClean="0"/>
              <a:t>(*): Valor Base aprobado 7 de mayo de 2014, US$ 142.4</a:t>
            </a:r>
            <a:endParaRPr lang="es-PE" sz="1200" dirty="0"/>
          </a:p>
        </p:txBody>
      </p:sp>
    </p:spTree>
    <p:extLst>
      <p:ext uri="{BB962C8B-B14F-4D97-AF65-F5344CB8AC3E}">
        <p14:creationId xmlns:p14="http://schemas.microsoft.com/office/powerpoint/2010/main" val="959032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45992" y="2265267"/>
            <a:ext cx="3924305" cy="189754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p:txBody>
          <a:bodyPr/>
          <a:lstStyle/>
          <a:p>
            <a:r>
              <a:rPr lang="es-PE" dirty="0" smtClean="0"/>
              <a:t>Financiamiento de la Conexión al Gas Natural</a:t>
            </a:r>
            <a:endParaRPr lang="es-ES" dirty="0"/>
          </a:p>
        </p:txBody>
      </p:sp>
      <p:sp>
        <p:nvSpPr>
          <p:cNvPr id="6" name="Marcador de número de diapositiva 5"/>
          <p:cNvSpPr>
            <a:spLocks noGrp="1"/>
          </p:cNvSpPr>
          <p:nvPr>
            <p:ph type="sldNum" sz="quarter" idx="12"/>
          </p:nvPr>
        </p:nvSpPr>
        <p:spPr/>
        <p:txBody>
          <a:bodyPr/>
          <a:lstStyle/>
          <a:p>
            <a:pPr>
              <a:defRPr/>
            </a:pPr>
            <a:fld id="{F398184D-C7FE-488A-B817-EF14559CB8F0}" type="slidenum">
              <a:rPr lang="es-ES" smtClean="0"/>
              <a:pPr>
                <a:defRPr/>
              </a:pPr>
              <a:t>31</a:t>
            </a:fld>
            <a:endParaRPr lang="es-ES"/>
          </a:p>
        </p:txBody>
      </p:sp>
      <p:sp>
        <p:nvSpPr>
          <p:cNvPr id="3" name="CuadroTexto 2"/>
          <p:cNvSpPr txBox="1"/>
          <p:nvPr/>
        </p:nvSpPr>
        <p:spPr>
          <a:xfrm>
            <a:off x="447271" y="2030660"/>
            <a:ext cx="2736647" cy="369332"/>
          </a:xfrm>
          <a:prstGeom prst="rect">
            <a:avLst/>
          </a:prstGeom>
          <a:solidFill>
            <a:schemeClr val="bg1"/>
          </a:solidFill>
        </p:spPr>
        <p:txBody>
          <a:bodyPr wrap="none" rtlCol="0">
            <a:spAutoFit/>
          </a:bodyPr>
          <a:lstStyle/>
          <a:p>
            <a:r>
              <a:rPr lang="es-PE" b="1" dirty="0" smtClean="0"/>
              <a:t>Propuesta de </a:t>
            </a:r>
            <a:r>
              <a:rPr lang="es-PE" b="1" dirty="0" err="1" smtClean="0"/>
              <a:t>Gasnorp</a:t>
            </a:r>
            <a:r>
              <a:rPr lang="es-PE" b="1" dirty="0" smtClean="0"/>
              <a:t>:</a:t>
            </a:r>
            <a:endParaRPr lang="es-ES" b="1" dirty="0"/>
          </a:p>
        </p:txBody>
      </p:sp>
      <p:sp>
        <p:nvSpPr>
          <p:cNvPr id="5" name="CuadroTexto 4"/>
          <p:cNvSpPr txBox="1"/>
          <p:nvPr/>
        </p:nvSpPr>
        <p:spPr>
          <a:xfrm>
            <a:off x="325976" y="2443873"/>
            <a:ext cx="1107996" cy="338554"/>
          </a:xfrm>
          <a:prstGeom prst="rect">
            <a:avLst/>
          </a:prstGeom>
          <a:noFill/>
        </p:spPr>
        <p:txBody>
          <a:bodyPr wrap="none" rtlCol="0">
            <a:spAutoFit/>
          </a:bodyPr>
          <a:lstStyle/>
          <a:p>
            <a:r>
              <a:rPr lang="es-PE" sz="1600" dirty="0" smtClean="0"/>
              <a:t>TEA: 12%</a:t>
            </a:r>
            <a:endParaRPr lang="es-ES" sz="1600" dirty="0"/>
          </a:p>
        </p:txBody>
      </p:sp>
      <p:sp>
        <p:nvSpPr>
          <p:cNvPr id="7" name="CuadroTexto 6"/>
          <p:cNvSpPr txBox="1"/>
          <p:nvPr/>
        </p:nvSpPr>
        <p:spPr>
          <a:xfrm>
            <a:off x="325976" y="2813205"/>
            <a:ext cx="3844322" cy="338554"/>
          </a:xfrm>
          <a:prstGeom prst="rect">
            <a:avLst/>
          </a:prstGeom>
          <a:noFill/>
        </p:spPr>
        <p:txBody>
          <a:bodyPr wrap="none" rtlCol="0">
            <a:spAutoFit/>
          </a:bodyPr>
          <a:lstStyle/>
          <a:p>
            <a:r>
              <a:rPr lang="es-PE" sz="1600" dirty="0" smtClean="0"/>
              <a:t>Periodo para financiación: máx. 10 años</a:t>
            </a:r>
            <a:endParaRPr lang="es-ES" sz="1600" dirty="0"/>
          </a:p>
        </p:txBody>
      </p:sp>
      <p:sp>
        <p:nvSpPr>
          <p:cNvPr id="10" name="CuadroTexto 9"/>
          <p:cNvSpPr txBox="1"/>
          <p:nvPr/>
        </p:nvSpPr>
        <p:spPr>
          <a:xfrm>
            <a:off x="353570" y="5080036"/>
            <a:ext cx="3441968" cy="369332"/>
          </a:xfrm>
          <a:prstGeom prst="rect">
            <a:avLst/>
          </a:prstGeom>
          <a:noFill/>
        </p:spPr>
        <p:txBody>
          <a:bodyPr wrap="none" rtlCol="0">
            <a:spAutoFit/>
          </a:bodyPr>
          <a:lstStyle/>
          <a:p>
            <a:r>
              <a:rPr lang="es-PE" b="1" dirty="0" smtClean="0">
                <a:solidFill>
                  <a:srgbClr val="0000FF"/>
                </a:solidFill>
              </a:rPr>
              <a:t>Monto a financiar: US$ 231,64</a:t>
            </a:r>
            <a:endParaRPr lang="es-ES" b="1" dirty="0">
              <a:solidFill>
                <a:srgbClr val="0000FF"/>
              </a:solidFill>
            </a:endParaRPr>
          </a:p>
        </p:txBody>
      </p:sp>
      <p:sp>
        <p:nvSpPr>
          <p:cNvPr id="11" name="CuadroTexto 10"/>
          <p:cNvSpPr txBox="1"/>
          <p:nvPr/>
        </p:nvSpPr>
        <p:spPr>
          <a:xfrm>
            <a:off x="321763" y="3234114"/>
            <a:ext cx="3615092" cy="338554"/>
          </a:xfrm>
          <a:prstGeom prst="rect">
            <a:avLst/>
          </a:prstGeom>
          <a:noFill/>
        </p:spPr>
        <p:txBody>
          <a:bodyPr wrap="none" rtlCol="0">
            <a:spAutoFit/>
          </a:bodyPr>
          <a:lstStyle/>
          <a:p>
            <a:r>
              <a:rPr lang="es-PE" sz="1600" dirty="0" smtClean="0"/>
              <a:t>Conexión al Gas Natural: US$ 495,64</a:t>
            </a:r>
            <a:endParaRPr lang="es-ES" sz="1600" dirty="0"/>
          </a:p>
        </p:txBody>
      </p:sp>
      <p:sp>
        <p:nvSpPr>
          <p:cNvPr id="12" name="CuadroTexto 11"/>
          <p:cNvSpPr txBox="1"/>
          <p:nvPr/>
        </p:nvSpPr>
        <p:spPr>
          <a:xfrm>
            <a:off x="321763" y="3664991"/>
            <a:ext cx="3252814" cy="338554"/>
          </a:xfrm>
          <a:prstGeom prst="rect">
            <a:avLst/>
          </a:prstGeom>
          <a:noFill/>
        </p:spPr>
        <p:txBody>
          <a:bodyPr wrap="none" rtlCol="0">
            <a:spAutoFit/>
          </a:bodyPr>
          <a:lstStyle/>
          <a:p>
            <a:r>
              <a:rPr lang="es-PE" sz="1600" dirty="0" smtClean="0"/>
              <a:t>Gasto de Promoción: US$ 264,00</a:t>
            </a:r>
            <a:endParaRPr lang="es-ES" sz="1600" dirty="0"/>
          </a:p>
        </p:txBody>
      </p:sp>
      <p:sp>
        <p:nvSpPr>
          <p:cNvPr id="13" name="CuadroTexto 12"/>
          <p:cNvSpPr txBox="1"/>
          <p:nvPr/>
        </p:nvSpPr>
        <p:spPr>
          <a:xfrm>
            <a:off x="1830191" y="2443873"/>
            <a:ext cx="1428596" cy="338554"/>
          </a:xfrm>
          <a:prstGeom prst="rect">
            <a:avLst/>
          </a:prstGeom>
          <a:noFill/>
        </p:spPr>
        <p:txBody>
          <a:bodyPr wrap="none" rtlCol="0">
            <a:spAutoFit/>
          </a:bodyPr>
          <a:lstStyle/>
          <a:p>
            <a:r>
              <a:rPr lang="es-PE" sz="1600" dirty="0" smtClean="0"/>
              <a:t>TEM: 0,949%</a:t>
            </a:r>
            <a:endParaRPr lang="es-ES" sz="1600" dirty="0"/>
          </a:p>
        </p:txBody>
      </p:sp>
      <p:sp>
        <p:nvSpPr>
          <p:cNvPr id="14" name="Flecha derecha 13"/>
          <p:cNvSpPr/>
          <p:nvPr/>
        </p:nvSpPr>
        <p:spPr>
          <a:xfrm>
            <a:off x="1483580" y="2513610"/>
            <a:ext cx="303181" cy="22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derecha 14"/>
          <p:cNvSpPr/>
          <p:nvPr/>
        </p:nvSpPr>
        <p:spPr>
          <a:xfrm>
            <a:off x="3865099" y="5090477"/>
            <a:ext cx="799861" cy="433250"/>
          </a:xfrm>
          <a:prstGeom prst="rightArrow">
            <a:avLst/>
          </a:prstGeom>
          <a:gradFill>
            <a:gsLst>
              <a:gs pos="0">
                <a:srgbClr val="FF0000">
                  <a:alpha val="27000"/>
                </a:srgbClr>
              </a:gs>
              <a:gs pos="37200">
                <a:srgbClr val="FF5F5F">
                  <a:alpha val="34000"/>
                </a:srgb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4986165" y="4638936"/>
            <a:ext cx="3148619" cy="400110"/>
          </a:xfrm>
          <a:prstGeom prst="rect">
            <a:avLst/>
          </a:prstGeom>
          <a:noFill/>
        </p:spPr>
        <p:txBody>
          <a:bodyPr wrap="none" rtlCol="0">
            <a:spAutoFit/>
          </a:bodyPr>
          <a:lstStyle/>
          <a:p>
            <a:r>
              <a:rPr lang="es-PE" sz="2000" dirty="0" smtClean="0">
                <a:solidFill>
                  <a:srgbClr val="0000FF"/>
                </a:solidFill>
              </a:rPr>
              <a:t>Pago mensual: US$ 3,24</a:t>
            </a:r>
            <a:endParaRPr lang="es-ES" sz="2000" dirty="0">
              <a:solidFill>
                <a:srgbClr val="0000FF"/>
              </a:solidFill>
            </a:endParaRPr>
          </a:p>
        </p:txBody>
      </p:sp>
      <p:sp>
        <p:nvSpPr>
          <p:cNvPr id="17" name="CuadroTexto 16"/>
          <p:cNvSpPr txBox="1"/>
          <p:nvPr/>
        </p:nvSpPr>
        <p:spPr>
          <a:xfrm>
            <a:off x="134401" y="6366596"/>
            <a:ext cx="1435008" cy="276999"/>
          </a:xfrm>
          <a:prstGeom prst="rect">
            <a:avLst/>
          </a:prstGeom>
          <a:noFill/>
        </p:spPr>
        <p:txBody>
          <a:bodyPr wrap="none" rtlCol="0">
            <a:spAutoFit/>
          </a:bodyPr>
          <a:lstStyle/>
          <a:p>
            <a:r>
              <a:rPr lang="es-PE" sz="1200" dirty="0" smtClean="0"/>
              <a:t>TC: 3,21 S/. / US$</a:t>
            </a:r>
            <a:endParaRPr lang="es-ES" sz="1200" dirty="0"/>
          </a:p>
        </p:txBody>
      </p:sp>
      <p:sp>
        <p:nvSpPr>
          <p:cNvPr id="18" name="CuadroTexto 17"/>
          <p:cNvSpPr txBox="1"/>
          <p:nvPr/>
        </p:nvSpPr>
        <p:spPr>
          <a:xfrm>
            <a:off x="4986165" y="5484882"/>
            <a:ext cx="3103735" cy="400110"/>
          </a:xfrm>
          <a:prstGeom prst="rect">
            <a:avLst/>
          </a:prstGeom>
          <a:noFill/>
        </p:spPr>
        <p:txBody>
          <a:bodyPr wrap="none" rtlCol="0">
            <a:spAutoFit/>
          </a:bodyPr>
          <a:lstStyle/>
          <a:p>
            <a:r>
              <a:rPr lang="es-PE" sz="2000" b="1" dirty="0" smtClean="0">
                <a:solidFill>
                  <a:srgbClr val="0000FF"/>
                </a:solidFill>
              </a:rPr>
              <a:t>Pago mensual: S/. 12,28</a:t>
            </a:r>
            <a:endParaRPr lang="es-ES" sz="2000" b="1" dirty="0">
              <a:solidFill>
                <a:srgbClr val="0000FF"/>
              </a:solidFill>
            </a:endParaRPr>
          </a:p>
        </p:txBody>
      </p:sp>
      <p:sp>
        <p:nvSpPr>
          <p:cNvPr id="19" name="CuadroTexto 18"/>
          <p:cNvSpPr txBox="1"/>
          <p:nvPr/>
        </p:nvSpPr>
        <p:spPr>
          <a:xfrm>
            <a:off x="8170284" y="5514972"/>
            <a:ext cx="774571" cy="369332"/>
          </a:xfrm>
          <a:prstGeom prst="rect">
            <a:avLst/>
          </a:prstGeom>
          <a:noFill/>
        </p:spPr>
        <p:txBody>
          <a:bodyPr wrap="none" rtlCol="0">
            <a:spAutoFit/>
          </a:bodyPr>
          <a:lstStyle/>
          <a:p>
            <a:r>
              <a:rPr lang="es-PE" b="1" dirty="0"/>
              <a:t>c</a:t>
            </a:r>
            <a:r>
              <a:rPr lang="es-PE" b="1" dirty="0" smtClean="0"/>
              <a:t>/IGV</a:t>
            </a:r>
            <a:endParaRPr lang="es-ES" b="1" dirty="0"/>
          </a:p>
        </p:txBody>
      </p:sp>
      <p:sp>
        <p:nvSpPr>
          <p:cNvPr id="20" name="CuadroTexto 19"/>
          <p:cNvSpPr txBox="1"/>
          <p:nvPr/>
        </p:nvSpPr>
        <p:spPr>
          <a:xfrm>
            <a:off x="4986165" y="5060387"/>
            <a:ext cx="3103735" cy="400110"/>
          </a:xfrm>
          <a:prstGeom prst="rect">
            <a:avLst/>
          </a:prstGeom>
          <a:noFill/>
        </p:spPr>
        <p:txBody>
          <a:bodyPr wrap="none" rtlCol="0">
            <a:spAutoFit/>
          </a:bodyPr>
          <a:lstStyle/>
          <a:p>
            <a:r>
              <a:rPr lang="es-PE" sz="2000" dirty="0" smtClean="0">
                <a:solidFill>
                  <a:srgbClr val="0000FF"/>
                </a:solidFill>
              </a:rPr>
              <a:t>Pago mensual: S/. 10,41</a:t>
            </a:r>
            <a:endParaRPr lang="es-ES" sz="2000" dirty="0">
              <a:solidFill>
                <a:srgbClr val="0000FF"/>
              </a:solidFill>
            </a:endParaRPr>
          </a:p>
        </p:txBody>
      </p:sp>
      <p:sp>
        <p:nvSpPr>
          <p:cNvPr id="21" name="CuadroTexto 20"/>
          <p:cNvSpPr txBox="1"/>
          <p:nvPr/>
        </p:nvSpPr>
        <p:spPr>
          <a:xfrm>
            <a:off x="8170284" y="5090477"/>
            <a:ext cx="774571" cy="369332"/>
          </a:xfrm>
          <a:prstGeom prst="rect">
            <a:avLst/>
          </a:prstGeom>
          <a:noFill/>
        </p:spPr>
        <p:txBody>
          <a:bodyPr wrap="none" rtlCol="0">
            <a:spAutoFit/>
          </a:bodyPr>
          <a:lstStyle/>
          <a:p>
            <a:r>
              <a:rPr lang="es-PE" b="1" dirty="0" smtClean="0"/>
              <a:t>s/IGV</a:t>
            </a:r>
            <a:endParaRPr lang="es-ES" b="1" dirty="0"/>
          </a:p>
        </p:txBody>
      </p:sp>
      <p:sp>
        <p:nvSpPr>
          <p:cNvPr id="22" name="Abrir llave 21"/>
          <p:cNvSpPr/>
          <p:nvPr/>
        </p:nvSpPr>
        <p:spPr>
          <a:xfrm>
            <a:off x="4804082" y="4683763"/>
            <a:ext cx="182083" cy="1207277"/>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aphicFrame>
        <p:nvGraphicFramePr>
          <p:cNvPr id="24" name="Tabla 23"/>
          <p:cNvGraphicFramePr>
            <a:graphicFrameLocks noGrp="1"/>
          </p:cNvGraphicFramePr>
          <p:nvPr>
            <p:extLst>
              <p:ext uri="{D42A27DB-BD31-4B8C-83A1-F6EECF244321}">
                <p14:modId xmlns:p14="http://schemas.microsoft.com/office/powerpoint/2010/main" val="3339941997"/>
              </p:ext>
            </p:extLst>
          </p:nvPr>
        </p:nvGraphicFramePr>
        <p:xfrm>
          <a:off x="4895123" y="2265267"/>
          <a:ext cx="3886236" cy="1701165"/>
        </p:xfrm>
        <a:graphic>
          <a:graphicData uri="http://schemas.openxmlformats.org/drawingml/2006/table">
            <a:tbl>
              <a:tblPr/>
              <a:tblGrid>
                <a:gridCol w="1403012"/>
                <a:gridCol w="735106"/>
                <a:gridCol w="869577"/>
                <a:gridCol w="878541"/>
              </a:tblGrid>
              <a:tr h="571500">
                <a:tc>
                  <a:txBody>
                    <a:bodyPr/>
                    <a:lstStyle/>
                    <a:p>
                      <a:pPr algn="ctr" fontAlgn="ctr"/>
                      <a:r>
                        <a:rPr lang="es-ES" sz="1400" b="1" i="0" u="none" strike="noStrike" dirty="0">
                          <a:solidFill>
                            <a:srgbClr val="000000"/>
                          </a:solidFill>
                          <a:effectLst/>
                          <a:latin typeface="Calibri" panose="020F0502020204030204" pitchFamily="34" charset="0"/>
                        </a:rPr>
                        <a:t>Rubros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ES" sz="1400" b="1" i="0" u="none" strike="noStrike" dirty="0">
                          <a:solidFill>
                            <a:srgbClr val="000000"/>
                          </a:solidFill>
                          <a:effectLst/>
                          <a:latin typeface="Calibri" panose="020F0502020204030204" pitchFamily="34" charset="0"/>
                        </a:rPr>
                        <a:t>Monto </a:t>
                      </a:r>
                      <a:br>
                        <a:rPr lang="es-ES" sz="1400" b="1" i="0" u="none" strike="noStrike" dirty="0">
                          <a:solidFill>
                            <a:srgbClr val="000000"/>
                          </a:solidFill>
                          <a:effectLst/>
                          <a:latin typeface="Calibri" panose="020F0502020204030204" pitchFamily="34" charset="0"/>
                        </a:rPr>
                      </a:br>
                      <a:r>
                        <a:rPr lang="es-ES" sz="1400" b="1" i="0" u="none" strike="noStrike" dirty="0">
                          <a:solidFill>
                            <a:srgbClr val="000000"/>
                          </a:solidFill>
                          <a:effectLst/>
                          <a:latin typeface="Calibri" panose="020F0502020204030204" pitchFamily="34" charset="0"/>
                        </a:rPr>
                        <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ES" sz="1400" b="1" i="0" u="none" strike="noStrike">
                          <a:solidFill>
                            <a:srgbClr val="000000"/>
                          </a:solidFill>
                          <a:effectLst/>
                          <a:latin typeface="Calibri" panose="020F0502020204030204" pitchFamily="34" charset="0"/>
                        </a:rPr>
                        <a:t>Gasto de Promoción</a:t>
                      </a:r>
                      <a:br>
                        <a:rPr lang="es-ES" sz="1400" b="1" i="0" u="none" strike="noStrike">
                          <a:solidFill>
                            <a:srgbClr val="000000"/>
                          </a:solidFill>
                          <a:effectLst/>
                          <a:latin typeface="Calibri" panose="020F0502020204030204" pitchFamily="34" charset="0"/>
                        </a:rPr>
                      </a:br>
                      <a:r>
                        <a:rPr lang="es-ES" sz="1400" b="1" i="0" u="none" strike="noStrike">
                          <a:solidFill>
                            <a:srgbClr val="000000"/>
                          </a:solidFill>
                          <a:effectLst/>
                          <a:latin typeface="Calibri" panose="020F0502020204030204" pitchFamily="34" charset="0"/>
                        </a:rPr>
                        <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s-ES" sz="1400" b="1" i="0" u="none" strike="noStrike" dirty="0">
                          <a:solidFill>
                            <a:srgbClr val="000000"/>
                          </a:solidFill>
                          <a:effectLst/>
                          <a:latin typeface="Calibri" panose="020F0502020204030204" pitchFamily="34" charset="0"/>
                        </a:rPr>
                        <a:t>Diferencia</a:t>
                      </a:r>
                      <a:br>
                        <a:rPr lang="es-ES" sz="1400" b="1" i="0" u="none" strike="noStrike" dirty="0">
                          <a:solidFill>
                            <a:srgbClr val="000000"/>
                          </a:solidFill>
                          <a:effectLst/>
                          <a:latin typeface="Calibri" panose="020F0502020204030204" pitchFamily="34" charset="0"/>
                        </a:rPr>
                      </a:br>
                      <a:r>
                        <a:rPr lang="es-ES" sz="1400" b="1" i="0" u="none" strike="noStrike" dirty="0">
                          <a:solidFill>
                            <a:srgbClr val="000000"/>
                          </a:solidFill>
                          <a:effectLst/>
                          <a:latin typeface="Calibri" panose="020F0502020204030204" pitchFamily="34" charset="0"/>
                        </a:rPr>
                        <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8F00"/>
                    </a:solidFill>
                  </a:tcPr>
                </a:tc>
              </a:tr>
              <a:tr h="276225">
                <a:tc>
                  <a:txBody>
                    <a:bodyPr/>
                    <a:lstStyle/>
                    <a:p>
                      <a:pPr algn="l" fontAlgn="ctr"/>
                      <a:r>
                        <a:rPr lang="es-ES" sz="1400" b="0" i="0" u="none" strike="noStrike" dirty="0">
                          <a:solidFill>
                            <a:srgbClr val="000000"/>
                          </a:solidFill>
                          <a:effectLst/>
                          <a:latin typeface="Calibri" panose="020F0502020204030204" pitchFamily="34" charset="0"/>
                        </a:rPr>
                        <a:t>Conexión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0" i="0" u="none" strike="noStrike" dirty="0" smtClean="0">
                          <a:solidFill>
                            <a:srgbClr val="000000"/>
                          </a:solidFill>
                          <a:effectLst/>
                          <a:latin typeface="Calibri" panose="020F0502020204030204" pitchFamily="34" charset="0"/>
                        </a:rPr>
                        <a:t>54,70</a:t>
                      </a:r>
                      <a:endParaRPr lang="es-E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0" i="0" u="none" strike="noStrike" dirty="0" smtClean="0">
                          <a:solidFill>
                            <a:srgbClr val="000000"/>
                          </a:solidFill>
                          <a:effectLst/>
                          <a:latin typeface="Calibri" panose="020F0502020204030204" pitchFamily="34" charset="0"/>
                        </a:rPr>
                        <a:t>0,00</a:t>
                      </a:r>
                      <a:endParaRPr lang="es-E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0" i="0" u="none" strike="noStrike" dirty="0" smtClean="0">
                          <a:solidFill>
                            <a:srgbClr val="000000"/>
                          </a:solidFill>
                          <a:effectLst/>
                          <a:latin typeface="Calibri" panose="020F0502020204030204" pitchFamily="34" charset="0"/>
                        </a:rPr>
                        <a:t>54,7</a:t>
                      </a:r>
                      <a:endParaRPr lang="es-E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ctr"/>
                      <a:r>
                        <a:rPr lang="es-ES" sz="1400" b="0" i="0" u="none" strike="noStrike" dirty="0">
                          <a:solidFill>
                            <a:srgbClr val="000000"/>
                          </a:solidFill>
                          <a:effectLst/>
                          <a:latin typeface="Calibri" panose="020F0502020204030204" pitchFamily="34" charset="0"/>
                        </a:rPr>
                        <a:t>Acometida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0" i="0" u="none" strike="noStrike" dirty="0" smtClean="0">
                          <a:solidFill>
                            <a:srgbClr val="000000"/>
                          </a:solidFill>
                          <a:effectLst/>
                          <a:latin typeface="Calibri" panose="020F0502020204030204" pitchFamily="34" charset="0"/>
                        </a:rPr>
                        <a:t>173,40</a:t>
                      </a:r>
                      <a:endParaRPr lang="es-E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0" i="0" u="none" strike="noStrike" dirty="0" smtClean="0">
                          <a:solidFill>
                            <a:srgbClr val="000000"/>
                          </a:solidFill>
                          <a:effectLst/>
                          <a:latin typeface="Calibri" panose="020F0502020204030204" pitchFamily="34" charset="0"/>
                        </a:rPr>
                        <a:t>0,00</a:t>
                      </a:r>
                      <a:endParaRPr lang="es-E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0" i="0" u="none" strike="noStrike" dirty="0" smtClean="0">
                          <a:solidFill>
                            <a:srgbClr val="000000"/>
                          </a:solidFill>
                          <a:effectLst/>
                          <a:latin typeface="Calibri" panose="020F0502020204030204" pitchFamily="34" charset="0"/>
                        </a:rPr>
                        <a:t>173,4</a:t>
                      </a:r>
                      <a:endParaRPr lang="es-E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ctr"/>
                      <a:r>
                        <a:rPr lang="es-ES" sz="1400" b="0" i="0" u="none" strike="noStrike">
                          <a:solidFill>
                            <a:srgbClr val="000000"/>
                          </a:solidFill>
                          <a:effectLst/>
                          <a:latin typeface="Calibri" panose="020F0502020204030204" pitchFamily="34" charset="0"/>
                        </a:rPr>
                        <a:t>Instalación Interna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0" i="0" u="none" strike="noStrike" dirty="0" smtClean="0">
                          <a:solidFill>
                            <a:srgbClr val="000000"/>
                          </a:solidFill>
                          <a:effectLst/>
                          <a:latin typeface="Calibri" panose="020F0502020204030204" pitchFamily="34" charset="0"/>
                        </a:rPr>
                        <a:t>267,54</a:t>
                      </a:r>
                      <a:endParaRPr lang="es-E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0" i="0" u="none" strike="noStrike" dirty="0">
                          <a:solidFill>
                            <a:srgbClr val="000000"/>
                          </a:solidFill>
                          <a:effectLst/>
                          <a:latin typeface="Calibri" panose="020F0502020204030204" pitchFamily="34" charset="0"/>
                        </a:rPr>
                        <a:t>-</a:t>
                      </a:r>
                      <a:r>
                        <a:rPr lang="es-ES" sz="1400" b="0" i="0" u="none" strike="noStrike" dirty="0" smtClean="0">
                          <a:solidFill>
                            <a:srgbClr val="000000"/>
                          </a:solidFill>
                          <a:effectLst/>
                          <a:latin typeface="Calibri" panose="020F0502020204030204" pitchFamily="34" charset="0"/>
                        </a:rPr>
                        <a:t>264,00</a:t>
                      </a:r>
                      <a:endParaRPr lang="es-E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400" b="0" i="0" u="none" strike="noStrike" dirty="0" smtClean="0">
                          <a:solidFill>
                            <a:srgbClr val="000000"/>
                          </a:solidFill>
                          <a:effectLst/>
                          <a:latin typeface="Calibri" panose="020F0502020204030204" pitchFamily="34" charset="0"/>
                        </a:rPr>
                        <a:t>3,54</a:t>
                      </a:r>
                      <a:endParaRPr lang="es-E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ES" sz="14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1"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1"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panose="020F0502020204030204" pitchFamily="34" charset="0"/>
                        </a:rPr>
                        <a:t>231,64</a:t>
                      </a:r>
                      <a:endParaRPr lang="es-ES"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5627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23807" y="2567247"/>
            <a:ext cx="7772400" cy="933761"/>
          </a:xfrm>
        </p:spPr>
        <p:txBody>
          <a:bodyPr/>
          <a:lstStyle/>
          <a:p>
            <a:pPr algn="l"/>
            <a:r>
              <a:rPr lang="es-PE" sz="3600" dirty="0" smtClean="0">
                <a:solidFill>
                  <a:schemeClr val="tx1"/>
                </a:solidFill>
              </a:rPr>
              <a:t>COSTO DE GNC</a:t>
            </a:r>
            <a:endParaRPr lang="es-PE" sz="3600" dirty="0">
              <a:solidFill>
                <a:schemeClr val="tx1"/>
              </a:solidFill>
            </a:endParaRPr>
          </a:p>
        </p:txBody>
      </p:sp>
      <p:cxnSp>
        <p:nvCxnSpPr>
          <p:cNvPr id="4" name="3 Conector recto"/>
          <p:cNvCxnSpPr/>
          <p:nvPr/>
        </p:nvCxnSpPr>
        <p:spPr>
          <a:xfrm>
            <a:off x="917619" y="3302260"/>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7470347" y="3302260"/>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44944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Costos de GNC</a:t>
            </a:r>
            <a:endParaRPr lang="es-PE" dirty="0"/>
          </a:p>
        </p:txBody>
      </p:sp>
      <p:sp>
        <p:nvSpPr>
          <p:cNvPr id="3" name="Marcador de número de diapositiva 2"/>
          <p:cNvSpPr>
            <a:spLocks noGrp="1"/>
          </p:cNvSpPr>
          <p:nvPr>
            <p:ph type="sldNum" sz="quarter" idx="12"/>
          </p:nvPr>
        </p:nvSpPr>
        <p:spPr/>
        <p:txBody>
          <a:bodyPr/>
          <a:lstStyle/>
          <a:p>
            <a:pPr>
              <a:defRPr/>
            </a:pPr>
            <a:fld id="{DBB00EA8-2EC0-48D8-AAAC-A970273C30B9}" type="slidenum">
              <a:rPr lang="es-ES" smtClean="0"/>
              <a:pPr>
                <a:defRPr/>
              </a:pPr>
              <a:t>33</a:t>
            </a:fld>
            <a:endParaRPr lang="es-ES"/>
          </a:p>
        </p:txBody>
      </p:sp>
      <p:graphicFrame>
        <p:nvGraphicFramePr>
          <p:cNvPr id="5" name="Tabla 4"/>
          <p:cNvGraphicFramePr>
            <a:graphicFrameLocks noGrp="1"/>
          </p:cNvGraphicFramePr>
          <p:nvPr>
            <p:extLst>
              <p:ext uri="{D42A27DB-BD31-4B8C-83A1-F6EECF244321}">
                <p14:modId xmlns:p14="http://schemas.microsoft.com/office/powerpoint/2010/main" val="2849787123"/>
              </p:ext>
            </p:extLst>
          </p:nvPr>
        </p:nvGraphicFramePr>
        <p:xfrm>
          <a:off x="1384813" y="2503310"/>
          <a:ext cx="6374372" cy="1719448"/>
        </p:xfrm>
        <a:graphic>
          <a:graphicData uri="http://schemas.openxmlformats.org/drawingml/2006/table">
            <a:tbl>
              <a:tblPr firstRow="1" firstCol="1" bandRow="1"/>
              <a:tblGrid>
                <a:gridCol w="1861400"/>
                <a:gridCol w="1188470"/>
                <a:gridCol w="963624"/>
                <a:gridCol w="1397254"/>
                <a:gridCol w="963624"/>
              </a:tblGrid>
              <a:tr h="301207">
                <a:tc>
                  <a:txBody>
                    <a:bodyPr/>
                    <a:lstStyle/>
                    <a:p>
                      <a:pPr algn="ctr">
                        <a:spcBef>
                          <a:spcPts val="1200"/>
                        </a:spcBef>
                        <a:spcAft>
                          <a:spcPts val="0"/>
                        </a:spcAft>
                      </a:pPr>
                      <a:r>
                        <a:rPr lang="es-PE" sz="1400" b="1" dirty="0">
                          <a:effectLst/>
                          <a:latin typeface="Calibri" panose="020F0502020204030204" pitchFamily="34" charset="0"/>
                          <a:ea typeface="Times New Roman" panose="02020603050405020304" pitchFamily="18" charset="0"/>
                          <a:cs typeface="Times New Roman" panose="02020603050405020304" pitchFamily="18" charset="0"/>
                        </a:rPr>
                        <a:t>Rubro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Bef>
                          <a:spcPts val="1200"/>
                        </a:spcBef>
                        <a:spcAft>
                          <a:spcPts val="0"/>
                        </a:spcAft>
                      </a:pPr>
                      <a:r>
                        <a:rPr lang="es-PE" sz="1400" b="1">
                          <a:effectLst/>
                          <a:latin typeface="Calibri" panose="020F0502020204030204" pitchFamily="34" charset="0"/>
                          <a:ea typeface="Times New Roman" panose="02020603050405020304" pitchFamily="18" charset="0"/>
                          <a:cs typeface="Times New Roman" panose="02020603050405020304" pitchFamily="18" charset="0"/>
                        </a:rPr>
                        <a:t>Unidad</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Bef>
                          <a:spcPts val="1200"/>
                        </a:spcBef>
                        <a:spcAft>
                          <a:spcPts val="0"/>
                        </a:spcAft>
                      </a:pPr>
                      <a:r>
                        <a:rPr lang="es-PE" sz="1400" b="1">
                          <a:effectLst/>
                          <a:latin typeface="Calibri" panose="020F0502020204030204" pitchFamily="34" charset="0"/>
                          <a:ea typeface="Times New Roman" panose="02020603050405020304" pitchFamily="18" charset="0"/>
                          <a:cs typeface="Times New Roman" panose="02020603050405020304" pitchFamily="18" charset="0"/>
                        </a:rPr>
                        <a:t>Paita</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Bef>
                          <a:spcPts val="1200"/>
                        </a:spcBef>
                        <a:spcAft>
                          <a:spcPts val="0"/>
                        </a:spcAft>
                      </a:pPr>
                      <a:r>
                        <a:rPr lang="es-PE" sz="1400" b="1">
                          <a:effectLst/>
                          <a:latin typeface="Calibri" panose="020F0502020204030204" pitchFamily="34" charset="0"/>
                          <a:ea typeface="Times New Roman" panose="02020603050405020304" pitchFamily="18" charset="0"/>
                          <a:cs typeface="Times New Roman" panose="02020603050405020304" pitchFamily="18" charset="0"/>
                        </a:rPr>
                        <a:t>Unidad</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Bef>
                          <a:spcPts val="1200"/>
                        </a:spcBef>
                        <a:spcAft>
                          <a:spcPts val="0"/>
                        </a:spcAft>
                      </a:pPr>
                      <a:r>
                        <a:rPr lang="es-PE" sz="1400" b="1">
                          <a:effectLst/>
                          <a:latin typeface="Calibri" panose="020F0502020204030204" pitchFamily="34" charset="0"/>
                          <a:ea typeface="Times New Roman" panose="02020603050405020304" pitchFamily="18" charset="0"/>
                          <a:cs typeface="Times New Roman" panose="02020603050405020304" pitchFamily="18" charset="0"/>
                        </a:rPr>
                        <a:t>Paita</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01207">
                <a:tc>
                  <a:txBody>
                    <a:bodyPr/>
                    <a:lstStyle/>
                    <a:p>
                      <a:pPr marL="229235" indent="-229235" algn="l">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Estación de Compresión</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US$/mil m</a:t>
                      </a:r>
                      <a:r>
                        <a:rPr lang="es-PE" sz="14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US$/MMBTU</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0,37</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207">
                <a:tc>
                  <a:txBody>
                    <a:bodyPr/>
                    <a:lstStyle/>
                    <a:p>
                      <a:pPr marL="229235" indent="-229235" algn="l">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Contenedores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US$/mil m</a:t>
                      </a:r>
                      <a:r>
                        <a:rPr lang="es-PE" sz="14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18,6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US$/MMBTU</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0,50</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207">
                <a:tc>
                  <a:txBody>
                    <a:bodyPr/>
                    <a:lstStyle/>
                    <a:p>
                      <a:pPr marL="229235" indent="-229235" algn="l">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Camiones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US$/mil m</a:t>
                      </a:r>
                      <a:r>
                        <a:rPr lang="es-PE" sz="14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31,1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US$/MMBTU</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0,83</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207">
                <a:tc>
                  <a:txBody>
                    <a:bodyPr/>
                    <a:lstStyle/>
                    <a:p>
                      <a:pPr marL="229235" indent="-229235" algn="l">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Estaciones de Despacho</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US$/mil m</a:t>
                      </a:r>
                      <a:r>
                        <a:rPr lang="es-PE" sz="14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US$/MMBTU</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0,23</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13">
                <a:tc>
                  <a:txBody>
                    <a:bodyPr/>
                    <a:lstStyle/>
                    <a:p>
                      <a:pPr marL="229235" indent="-229235" algn="l">
                        <a:spcBef>
                          <a:spcPts val="1200"/>
                        </a:spcBef>
                        <a:spcAft>
                          <a:spcPts val="0"/>
                        </a:spcAft>
                      </a:pPr>
                      <a:r>
                        <a:rPr lang="es-PE"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US$/mil m</a:t>
                      </a:r>
                      <a:r>
                        <a:rPr lang="es-PE" sz="1400" b="1"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72,1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US$/MMBTU</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1,93</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uadroTexto 5"/>
          <p:cNvSpPr txBox="1"/>
          <p:nvPr/>
        </p:nvSpPr>
        <p:spPr>
          <a:xfrm>
            <a:off x="1158245" y="1855037"/>
            <a:ext cx="6827510" cy="923330"/>
          </a:xfrm>
          <a:prstGeom prst="rect">
            <a:avLst/>
          </a:prstGeom>
          <a:noFill/>
        </p:spPr>
        <p:txBody>
          <a:bodyPr wrap="none" rtlCol="0">
            <a:spAutoFit/>
          </a:bodyPr>
          <a:lstStyle/>
          <a:p>
            <a:pPr algn="ctr"/>
            <a:r>
              <a:rPr lang="es-PE" b="1" dirty="0"/>
              <a:t>Resumen de los costos estimado de la distribución por GNC</a:t>
            </a:r>
          </a:p>
          <a:p>
            <a:pPr algn="ctr"/>
            <a:r>
              <a:rPr lang="es-PE" b="1" dirty="0"/>
              <a:t>Talara - Paita</a:t>
            </a:r>
          </a:p>
          <a:p>
            <a:pPr algn="ctr"/>
            <a:endParaRPr lang="es-PE" dirty="0"/>
          </a:p>
        </p:txBody>
      </p:sp>
      <p:sp>
        <p:nvSpPr>
          <p:cNvPr id="7" name="CuadroTexto 6"/>
          <p:cNvSpPr txBox="1"/>
          <p:nvPr/>
        </p:nvSpPr>
        <p:spPr>
          <a:xfrm>
            <a:off x="491287" y="4440623"/>
            <a:ext cx="8195513" cy="369332"/>
          </a:xfrm>
          <a:prstGeom prst="rect">
            <a:avLst/>
          </a:prstGeom>
          <a:noFill/>
        </p:spPr>
        <p:txBody>
          <a:bodyPr wrap="none" rtlCol="0">
            <a:spAutoFit/>
          </a:bodyPr>
          <a:lstStyle/>
          <a:p>
            <a:pPr algn="ctr"/>
            <a:r>
              <a:rPr lang="es-PE" b="1" dirty="0"/>
              <a:t>Margen medio de Distribución con GNC o GNL para la Localidad de Paita</a:t>
            </a:r>
            <a:endParaRPr lang="es-PE" dirty="0"/>
          </a:p>
        </p:txBody>
      </p:sp>
      <p:graphicFrame>
        <p:nvGraphicFramePr>
          <p:cNvPr id="9" name="Tabla 8"/>
          <p:cNvGraphicFramePr>
            <a:graphicFrameLocks noGrp="1"/>
          </p:cNvGraphicFramePr>
          <p:nvPr>
            <p:extLst>
              <p:ext uri="{D42A27DB-BD31-4B8C-83A1-F6EECF244321}">
                <p14:modId xmlns:p14="http://schemas.microsoft.com/office/powerpoint/2010/main" val="3667209390"/>
              </p:ext>
            </p:extLst>
          </p:nvPr>
        </p:nvGraphicFramePr>
        <p:xfrm>
          <a:off x="1715530" y="4933466"/>
          <a:ext cx="5712939" cy="1349936"/>
        </p:xfrm>
        <a:graphic>
          <a:graphicData uri="http://schemas.openxmlformats.org/drawingml/2006/table">
            <a:tbl>
              <a:tblPr firstRow="1" firstCol="1" bandRow="1"/>
              <a:tblGrid>
                <a:gridCol w="2651666"/>
                <a:gridCol w="1767777"/>
                <a:gridCol w="1293496"/>
              </a:tblGrid>
              <a:tr h="337484">
                <a:tc>
                  <a:txBody>
                    <a:bodyPr/>
                    <a:lstStyle/>
                    <a:p>
                      <a:pPr algn="ctr">
                        <a:spcBef>
                          <a:spcPts val="1200"/>
                        </a:spcBef>
                        <a:spcAft>
                          <a:spcPts val="0"/>
                        </a:spcAft>
                      </a:pPr>
                      <a:r>
                        <a:rPr lang="es-PE"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Ítem</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a:spcBef>
                          <a:spcPts val="1200"/>
                        </a:spcBef>
                        <a:spcAft>
                          <a:spcPts val="0"/>
                        </a:spcAft>
                      </a:pPr>
                      <a:r>
                        <a:rPr lang="es-PE"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Unidad</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a:spcBef>
                          <a:spcPts val="1200"/>
                        </a:spcBef>
                        <a:spcAft>
                          <a:spcPts val="0"/>
                        </a:spcAft>
                      </a:pPr>
                      <a:r>
                        <a:rPr lang="es-PE"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Valor</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337484">
                <a:tc>
                  <a:txBody>
                    <a:bodyPr/>
                    <a:lstStyle/>
                    <a:p>
                      <a:pPr algn="l">
                        <a:spcBef>
                          <a:spcPts val="1200"/>
                        </a:spcBef>
                        <a:spcAft>
                          <a:spcPts val="0"/>
                        </a:spcAft>
                      </a:pPr>
                      <a:r>
                        <a:rPr lang="es-PE" sz="1800" b="1">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Costo GNC</a:t>
                      </a:r>
                      <a:endParaRPr lang="es-PE" sz="24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b="1">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Millones US$</a:t>
                      </a:r>
                      <a:endParaRPr lang="es-PE" sz="24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b="1"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4,75</a:t>
                      </a:r>
                      <a:endParaRPr lang="es-PE"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84">
                <a:tc>
                  <a:txBody>
                    <a:bodyPr/>
                    <a:lstStyle/>
                    <a:p>
                      <a:pPr algn="l">
                        <a:spcBef>
                          <a:spcPts val="1200"/>
                        </a:spcBef>
                        <a:spcAft>
                          <a:spcPts val="0"/>
                        </a:spcAft>
                      </a:pPr>
                      <a:r>
                        <a:rPr lang="es-P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Demanda de la concesión</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Mil m</a:t>
                      </a:r>
                      <a:r>
                        <a:rPr lang="es-PE"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1 341 172</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84">
                <a:tc>
                  <a:txBody>
                    <a:bodyPr/>
                    <a:lstStyle/>
                    <a:p>
                      <a:pPr algn="l">
                        <a:spcBef>
                          <a:spcPts val="1200"/>
                        </a:spcBef>
                        <a:spcAft>
                          <a:spcPts val="0"/>
                        </a:spcAft>
                      </a:pPr>
                      <a:r>
                        <a:rPr lang="es-PE"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MEDIO GNC</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US$/mil m</a:t>
                      </a:r>
                      <a:r>
                        <a:rPr lang="es-PE" sz="1800" b="1"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3,55</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21821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2564903"/>
            <a:ext cx="6480720" cy="1569660"/>
          </a:xfrm>
          <a:prstGeom prst="rect">
            <a:avLst/>
          </a:prstGeom>
          <a:noFill/>
        </p:spPr>
        <p:txBody>
          <a:bodyPr wrap="square" rtlCol="0">
            <a:spAutoFit/>
          </a:bodyPr>
          <a:lstStyle/>
          <a:p>
            <a:r>
              <a:rPr lang="es-PE" sz="3200" b="1" dirty="0" smtClean="0"/>
              <a:t>TARIFAS DE DISTRIBUCIÓN DE GAS NATURAL </a:t>
            </a:r>
          </a:p>
          <a:p>
            <a:r>
              <a:rPr lang="es-PE" sz="3200" b="1" dirty="0" smtClean="0"/>
              <a:t>(ESCENARIO BASE) </a:t>
            </a:r>
            <a:endParaRPr lang="es-PE" sz="3200" b="1" dirty="0"/>
          </a:p>
        </p:txBody>
      </p:sp>
      <p:cxnSp>
        <p:nvCxnSpPr>
          <p:cNvPr id="3" name="2 Conector recto"/>
          <p:cNvCxnSpPr/>
          <p:nvPr/>
        </p:nvCxnSpPr>
        <p:spPr>
          <a:xfrm>
            <a:off x="971600" y="3103512"/>
            <a:ext cx="698477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7524328" y="3103512"/>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34</a:t>
            </a:fld>
            <a:endParaRPr lang="es-ES"/>
          </a:p>
        </p:txBody>
      </p:sp>
    </p:spTree>
    <p:extLst>
      <p:ext uri="{BB962C8B-B14F-4D97-AF65-F5344CB8AC3E}">
        <p14:creationId xmlns:p14="http://schemas.microsoft.com/office/powerpoint/2010/main" val="562250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blackWhite">
          <a:xfrm rot="10800000" flipV="1">
            <a:off x="3773367" y="1700806"/>
            <a:ext cx="1795096" cy="1511300"/>
          </a:xfrm>
          <a:prstGeom prst="downArrowCallout">
            <a:avLst>
              <a:gd name="adj1" fmla="val 33563"/>
              <a:gd name="adj2" fmla="val 32169"/>
              <a:gd name="adj3" fmla="val 18750"/>
              <a:gd name="adj4" fmla="val 51560"/>
            </a:avLst>
          </a:prstGeom>
          <a:solidFill>
            <a:srgbClr val="FF0000"/>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p>
        </p:txBody>
      </p:sp>
      <p:sp>
        <p:nvSpPr>
          <p:cNvPr id="160771" name="Rectangle 3"/>
          <p:cNvSpPr>
            <a:spLocks noChangeArrowheads="1"/>
          </p:cNvSpPr>
          <p:nvPr/>
        </p:nvSpPr>
        <p:spPr bwMode="blackWhite">
          <a:xfrm>
            <a:off x="3673720" y="1771530"/>
            <a:ext cx="1994389" cy="628650"/>
          </a:xfrm>
          <a:prstGeom prst="rect">
            <a:avLst/>
          </a:prstGeom>
          <a:noFill/>
          <a:ln>
            <a:noFill/>
          </a:ln>
          <a:effectLst/>
          <a:extLst/>
        </p:spPr>
        <p:txBody>
          <a:bodyPr anchor="ctr"/>
          <a:lstStyle/>
          <a:p>
            <a:pPr algn="ctr" eaLnBrk="0" hangingPunct="0">
              <a:defRPr/>
            </a:pPr>
            <a:r>
              <a:rPr lang="es-ES_tradnl" sz="1400" b="1" dirty="0">
                <a:solidFill>
                  <a:srgbClr val="FFFF00"/>
                </a:solidFill>
                <a:latin typeface="Tahoma" pitchFamily="34" charset="0"/>
              </a:rPr>
              <a:t>Tarifas Base de la Red de Acero y Polietileno</a:t>
            </a:r>
          </a:p>
        </p:txBody>
      </p:sp>
      <p:grpSp>
        <p:nvGrpSpPr>
          <p:cNvPr id="24580" name="Group 4"/>
          <p:cNvGrpSpPr>
            <a:grpSpLocks/>
          </p:cNvGrpSpPr>
          <p:nvPr/>
        </p:nvGrpSpPr>
        <p:grpSpPr bwMode="auto">
          <a:xfrm>
            <a:off x="650632" y="3715343"/>
            <a:ext cx="2857500" cy="2520950"/>
            <a:chOff x="336" y="1906"/>
            <a:chExt cx="1630" cy="970"/>
          </a:xfrm>
        </p:grpSpPr>
        <p:sp>
          <p:nvSpPr>
            <p:cNvPr id="24592" name="AutoShape 5"/>
            <p:cNvSpPr>
              <a:spLocks noChangeArrowheads="1"/>
            </p:cNvSpPr>
            <p:nvPr/>
          </p:nvSpPr>
          <p:spPr bwMode="blackWhite">
            <a:xfrm rot="5400000">
              <a:off x="672" y="1582"/>
              <a:ext cx="970" cy="1618"/>
            </a:xfrm>
            <a:prstGeom prst="upArrowCallout">
              <a:avLst>
                <a:gd name="adj1" fmla="val 25750"/>
                <a:gd name="adj2" fmla="val 28796"/>
                <a:gd name="adj3" fmla="val 32473"/>
                <a:gd name="adj4" fmla="val 49940"/>
              </a:avLst>
            </a:prstGeom>
            <a:solidFill>
              <a:srgbClr val="00CC00"/>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00CC00"/>
              </a:extrusionClr>
              <a:contourClr>
                <a:srgbClr val="00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p>
          </p:txBody>
        </p:sp>
        <p:sp>
          <p:nvSpPr>
            <p:cNvPr id="160774" name="Rectangle 6"/>
            <p:cNvSpPr>
              <a:spLocks noChangeArrowheads="1"/>
            </p:cNvSpPr>
            <p:nvPr/>
          </p:nvSpPr>
          <p:spPr bwMode="blackWhite">
            <a:xfrm>
              <a:off x="336" y="1990"/>
              <a:ext cx="881"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defRPr/>
              </a:pPr>
              <a:r>
                <a:rPr lang="es-ES_tradnl" b="1" dirty="0">
                  <a:solidFill>
                    <a:srgbClr val="000000"/>
                  </a:solidFill>
                  <a:latin typeface="Tahoma" pitchFamily="34" charset="0"/>
                </a:rPr>
                <a:t>Costo</a:t>
              </a:r>
            </a:p>
            <a:p>
              <a:pPr algn="ctr" eaLnBrk="0" hangingPunct="0">
                <a:defRPr/>
              </a:pPr>
              <a:r>
                <a:rPr lang="es-ES_tradnl" b="1" dirty="0">
                  <a:solidFill>
                    <a:srgbClr val="000000"/>
                  </a:solidFill>
                  <a:latin typeface="Tahoma" pitchFamily="34" charset="0"/>
                </a:rPr>
                <a:t>del</a:t>
              </a:r>
            </a:p>
            <a:p>
              <a:pPr algn="ctr" eaLnBrk="0" hangingPunct="0">
                <a:defRPr/>
              </a:pPr>
              <a:r>
                <a:rPr lang="es-ES_tradnl" b="1" dirty="0">
                  <a:solidFill>
                    <a:srgbClr val="000000"/>
                  </a:solidFill>
                  <a:latin typeface="Tahoma" pitchFamily="34" charset="0"/>
                </a:rPr>
                <a:t>Servicio de distribución</a:t>
              </a:r>
            </a:p>
            <a:p>
              <a:pPr algn="ctr" eaLnBrk="0" hangingPunct="0">
                <a:defRPr/>
              </a:pPr>
              <a:endParaRPr lang="es-ES_tradnl" sz="1600" b="1" dirty="0">
                <a:solidFill>
                  <a:srgbClr val="000000"/>
                </a:solidFill>
                <a:latin typeface="Tahoma" pitchFamily="34" charset="0"/>
              </a:endParaRPr>
            </a:p>
          </p:txBody>
        </p:sp>
      </p:grpSp>
      <p:grpSp>
        <p:nvGrpSpPr>
          <p:cNvPr id="160775" name="Group 7"/>
          <p:cNvGrpSpPr>
            <a:grpSpLocks/>
          </p:cNvGrpSpPr>
          <p:nvPr/>
        </p:nvGrpSpPr>
        <p:grpSpPr bwMode="auto">
          <a:xfrm>
            <a:off x="3720612" y="3859806"/>
            <a:ext cx="1981200" cy="2381250"/>
            <a:chOff x="2496" y="2172"/>
            <a:chExt cx="1584" cy="1488"/>
          </a:xfrm>
        </p:grpSpPr>
        <p:sp>
          <p:nvSpPr>
            <p:cNvPr id="24590" name="Rectangle 8"/>
            <p:cNvSpPr>
              <a:spLocks noChangeArrowheads="1"/>
            </p:cNvSpPr>
            <p:nvPr/>
          </p:nvSpPr>
          <p:spPr bwMode="blackWhite">
            <a:xfrm>
              <a:off x="2496" y="2172"/>
              <a:ext cx="1584" cy="1488"/>
            </a:xfrm>
            <a:prstGeom prst="rect">
              <a:avLst/>
            </a:prstGeom>
            <a:solidFill>
              <a:srgbClr val="FFFF99"/>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p>
          </p:txBody>
        </p:sp>
        <p:sp>
          <p:nvSpPr>
            <p:cNvPr id="160777" name="Rectangle 9"/>
            <p:cNvSpPr>
              <a:spLocks noChangeArrowheads="1"/>
            </p:cNvSpPr>
            <p:nvPr/>
          </p:nvSpPr>
          <p:spPr bwMode="blackWhite">
            <a:xfrm>
              <a:off x="2502" y="2388"/>
              <a:ext cx="1536" cy="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defRPr/>
              </a:pPr>
              <a:r>
                <a:rPr lang="es-ES_tradnl" sz="2000" b="1" dirty="0">
                  <a:solidFill>
                    <a:srgbClr val="000000"/>
                  </a:solidFill>
                  <a:effectLst>
                    <a:outerShdw blurRad="38100" dist="38100" dir="2700000" algn="tl">
                      <a:srgbClr val="C0C0C0"/>
                    </a:outerShdw>
                  </a:effectLst>
                  <a:latin typeface="Tahoma" pitchFamily="34" charset="0"/>
                </a:rPr>
                <a:t>Tarifa </a:t>
              </a:r>
              <a:r>
                <a:rPr lang="es-ES_tradnl" sz="2000" b="1" dirty="0" smtClean="0">
                  <a:solidFill>
                    <a:srgbClr val="000000"/>
                  </a:solidFill>
                  <a:effectLst>
                    <a:outerShdw blurRad="38100" dist="38100" dir="2700000" algn="tl">
                      <a:srgbClr val="C0C0C0"/>
                    </a:outerShdw>
                  </a:effectLst>
                  <a:latin typeface="Tahoma" pitchFamily="34" charset="0"/>
                </a:rPr>
                <a:t>Media de </a:t>
              </a:r>
              <a:r>
                <a:rPr lang="es-ES_tradnl" sz="2000" b="1" dirty="0">
                  <a:solidFill>
                    <a:srgbClr val="000000"/>
                  </a:solidFill>
                  <a:effectLst>
                    <a:outerShdw blurRad="38100" dist="38100" dir="2700000" algn="tl">
                      <a:srgbClr val="C0C0C0"/>
                    </a:outerShdw>
                  </a:effectLst>
                  <a:latin typeface="Tahoma" pitchFamily="34" charset="0"/>
                </a:rPr>
                <a:t>Distribución</a:t>
              </a:r>
            </a:p>
            <a:p>
              <a:pPr algn="ctr" eaLnBrk="0" hangingPunct="0">
                <a:defRPr/>
              </a:pPr>
              <a:endParaRPr lang="es-ES_tradnl" sz="2000" b="1" dirty="0">
                <a:solidFill>
                  <a:srgbClr val="000000"/>
                </a:solidFill>
                <a:effectLst>
                  <a:outerShdw blurRad="38100" dist="38100" dir="2700000" algn="tl">
                    <a:srgbClr val="C0C0C0"/>
                  </a:outerShdw>
                </a:effectLst>
                <a:latin typeface="Tahoma" pitchFamily="34" charset="0"/>
              </a:endParaRPr>
            </a:p>
          </p:txBody>
        </p:sp>
      </p:grpSp>
      <p:sp>
        <p:nvSpPr>
          <p:cNvPr id="160778" name="Rectangle 10"/>
          <p:cNvSpPr>
            <a:spLocks noChangeArrowheads="1"/>
          </p:cNvSpPr>
          <p:nvPr/>
        </p:nvSpPr>
        <p:spPr bwMode="blackWhite">
          <a:xfrm>
            <a:off x="1159120" y="2492968"/>
            <a:ext cx="1617785" cy="533400"/>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s-ES_tradnl" sz="3200" b="1">
                <a:solidFill>
                  <a:srgbClr val="000000"/>
                </a:solidFill>
                <a:effectLst>
                  <a:outerShdw blurRad="38100" dist="38100" dir="2700000" algn="tl">
                    <a:srgbClr val="FFFFFF"/>
                  </a:outerShdw>
                </a:effectLst>
                <a:latin typeface="Times New Roman" pitchFamily="18" charset="0"/>
              </a:rPr>
              <a:t>Costo</a:t>
            </a:r>
          </a:p>
        </p:txBody>
      </p:sp>
      <p:sp>
        <p:nvSpPr>
          <p:cNvPr id="24583" name="AutoShape 11"/>
          <p:cNvSpPr>
            <a:spLocks/>
          </p:cNvSpPr>
          <p:nvPr/>
        </p:nvSpPr>
        <p:spPr bwMode="blackWhite">
          <a:xfrm rot="-5400000">
            <a:off x="1641232" y="2216012"/>
            <a:ext cx="609600" cy="2458915"/>
          </a:xfrm>
          <a:prstGeom prst="rightBrace">
            <a:avLst>
              <a:gd name="adj1" fmla="val 36415"/>
              <a:gd name="adj2" fmla="val 50000"/>
            </a:avLst>
          </a:pr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p>
        </p:txBody>
      </p:sp>
      <p:sp>
        <p:nvSpPr>
          <p:cNvPr id="24584" name="AutoShape 12"/>
          <p:cNvSpPr>
            <a:spLocks noChangeArrowheads="1"/>
          </p:cNvSpPr>
          <p:nvPr/>
        </p:nvSpPr>
        <p:spPr bwMode="blackWhite">
          <a:xfrm rot="16200000" flipH="1">
            <a:off x="6000691" y="3683289"/>
            <a:ext cx="2592387" cy="2659674"/>
          </a:xfrm>
          <a:prstGeom prst="upArrowCallout">
            <a:avLst>
              <a:gd name="adj1" fmla="val 36407"/>
              <a:gd name="adj2" fmla="val 38269"/>
              <a:gd name="adj3" fmla="val 21576"/>
              <a:gd name="adj4" fmla="val 56694"/>
            </a:avLst>
          </a:prstGeom>
          <a:solidFill>
            <a:srgbClr val="3399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3399FF"/>
            </a:extrusionClr>
            <a:contourClr>
              <a:srgbClr val="3399FF"/>
            </a:contourClr>
          </a:sp3d>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p>
        </p:txBody>
      </p:sp>
      <p:sp>
        <p:nvSpPr>
          <p:cNvPr id="160781" name="Rectangle 13"/>
          <p:cNvSpPr>
            <a:spLocks noChangeArrowheads="1"/>
          </p:cNvSpPr>
          <p:nvPr/>
        </p:nvSpPr>
        <p:spPr bwMode="blackWhite">
          <a:xfrm flipH="1">
            <a:off x="6648101" y="4224138"/>
            <a:ext cx="1845269" cy="1577975"/>
          </a:xfrm>
          <a:prstGeom prst="rect">
            <a:avLst/>
          </a:prstGeom>
          <a:noFill/>
          <a:ln>
            <a:noFill/>
          </a:ln>
          <a:effectLst/>
          <a:extLst>
            <a:ext uri="{909E8E84-426E-40DD-AFC4-6F175D3DCCD1}">
              <a14:hiddenFill xmlns:a14="http://schemas.microsoft.com/office/drawing/2010/main">
                <a:solidFill>
                  <a:schemeClr val="accent1">
                    <a:alpha val="59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0" hangingPunct="0">
              <a:defRPr/>
            </a:pPr>
            <a:r>
              <a:rPr lang="es-ES_tradnl" b="1" dirty="0">
                <a:solidFill>
                  <a:srgbClr val="000000"/>
                </a:solidFill>
                <a:latin typeface="Tahoma" pitchFamily="34" charset="0"/>
              </a:rPr>
              <a:t>Demanda Total</a:t>
            </a:r>
          </a:p>
          <a:p>
            <a:pPr algn="r" eaLnBrk="0" hangingPunct="0">
              <a:defRPr/>
            </a:pPr>
            <a:r>
              <a:rPr lang="es-ES_tradnl" b="1" dirty="0">
                <a:solidFill>
                  <a:srgbClr val="000000"/>
                </a:solidFill>
                <a:latin typeface="Tahoma" pitchFamily="34" charset="0"/>
              </a:rPr>
              <a:t>de  Consumidores</a:t>
            </a:r>
          </a:p>
          <a:p>
            <a:pPr algn="r" eaLnBrk="0" hangingPunct="0">
              <a:defRPr/>
            </a:pPr>
            <a:endParaRPr lang="es-ES_tradnl" sz="1600" b="1" dirty="0">
              <a:solidFill>
                <a:srgbClr val="000000"/>
              </a:solidFill>
              <a:latin typeface="Tahoma" pitchFamily="34" charset="0"/>
            </a:endParaRPr>
          </a:p>
        </p:txBody>
      </p:sp>
      <p:sp>
        <p:nvSpPr>
          <p:cNvPr id="160782" name="Rectangle 14"/>
          <p:cNvSpPr>
            <a:spLocks noChangeArrowheads="1"/>
          </p:cNvSpPr>
          <p:nvPr/>
        </p:nvSpPr>
        <p:spPr bwMode="blackWhite">
          <a:xfrm>
            <a:off x="6233746" y="2419943"/>
            <a:ext cx="2039815"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s-ES_tradnl" sz="3200" b="1">
                <a:solidFill>
                  <a:srgbClr val="000000"/>
                </a:solidFill>
                <a:effectLst>
                  <a:outerShdw blurRad="38100" dist="38100" dir="2700000" algn="tl">
                    <a:srgbClr val="FFFFFF"/>
                  </a:outerShdw>
                </a:effectLst>
                <a:latin typeface="Times New Roman" pitchFamily="18" charset="0"/>
              </a:rPr>
              <a:t>Demanda</a:t>
            </a:r>
          </a:p>
        </p:txBody>
      </p:sp>
      <p:sp>
        <p:nvSpPr>
          <p:cNvPr id="24587" name="AutoShape 15"/>
          <p:cNvSpPr>
            <a:spLocks/>
          </p:cNvSpPr>
          <p:nvPr/>
        </p:nvSpPr>
        <p:spPr bwMode="blackWhite">
          <a:xfrm rot="-5400000">
            <a:off x="6975964" y="2159838"/>
            <a:ext cx="609600" cy="2425211"/>
          </a:xfrm>
          <a:prstGeom prst="rightBrace">
            <a:avLst>
              <a:gd name="adj1" fmla="val 35916"/>
              <a:gd name="adj2" fmla="val 50000"/>
            </a:avLst>
          </a:pr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p>
        </p:txBody>
      </p:sp>
      <p:sp>
        <p:nvSpPr>
          <p:cNvPr id="160784" name="Text Box 16"/>
          <p:cNvSpPr txBox="1">
            <a:spLocks noChangeArrowheads="1"/>
          </p:cNvSpPr>
          <p:nvPr/>
        </p:nvSpPr>
        <p:spPr bwMode="blackWhite">
          <a:xfrm>
            <a:off x="3575540" y="3161306"/>
            <a:ext cx="24785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s-ES_tradnl" sz="3600" b="1">
                <a:solidFill>
                  <a:srgbClr val="000000"/>
                </a:solidFill>
                <a:effectLst>
                  <a:outerShdw blurRad="38100" dist="38100" dir="2700000" algn="tl">
                    <a:srgbClr val="C0C0C0"/>
                  </a:outerShdw>
                </a:effectLst>
                <a:latin typeface="Times New Roman" pitchFamily="18" charset="0"/>
              </a:rPr>
              <a:t>T</a:t>
            </a:r>
            <a:r>
              <a:rPr lang="es-ES_tradnl" sz="3600" b="1" baseline="-25000">
                <a:solidFill>
                  <a:srgbClr val="000000"/>
                </a:solidFill>
                <a:effectLst>
                  <a:outerShdw blurRad="38100" dist="38100" dir="2700000" algn="tl">
                    <a:srgbClr val="C0C0C0"/>
                  </a:outerShdw>
                </a:effectLst>
                <a:latin typeface="Times New Roman" pitchFamily="18" charset="0"/>
              </a:rPr>
              <a:t>base</a:t>
            </a:r>
            <a:r>
              <a:rPr lang="es-ES_tradnl" sz="3600" b="1">
                <a:solidFill>
                  <a:srgbClr val="000000"/>
                </a:solidFill>
                <a:effectLst>
                  <a:outerShdw blurRad="38100" dist="38100" dir="2700000" algn="tl">
                    <a:srgbClr val="C0C0C0"/>
                  </a:outerShdw>
                </a:effectLst>
                <a:latin typeface="Times New Roman" pitchFamily="18" charset="0"/>
              </a:rPr>
              <a:t>= C / D</a:t>
            </a:r>
          </a:p>
        </p:txBody>
      </p:sp>
      <p:sp>
        <p:nvSpPr>
          <p:cNvPr id="24589" name="Rectangle 17"/>
          <p:cNvSpPr>
            <a:spLocks noGrp="1" noChangeArrowheads="1"/>
          </p:cNvSpPr>
          <p:nvPr>
            <p:ph type="title"/>
          </p:nvPr>
        </p:nvSpPr>
        <p:spPr>
          <a:xfrm>
            <a:off x="35496" y="1340768"/>
            <a:ext cx="3421673" cy="6286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_tradnl" sz="2600" dirty="0"/>
              <a:t>Cálculo de las Tarifas</a:t>
            </a:r>
            <a:br>
              <a:rPr lang="es-ES_tradnl" sz="2600" dirty="0"/>
            </a:br>
            <a:r>
              <a:rPr lang="es-ES_tradnl" sz="2600" dirty="0"/>
              <a:t>Base de la Distribución de Gas Natural</a:t>
            </a:r>
          </a:p>
        </p:txBody>
      </p:sp>
      <p:sp>
        <p:nvSpPr>
          <p:cNvPr id="3" name="Marcador de número de diapositiva 2"/>
          <p:cNvSpPr>
            <a:spLocks noGrp="1"/>
          </p:cNvSpPr>
          <p:nvPr>
            <p:ph type="sldNum" sz="quarter" idx="12"/>
          </p:nvPr>
        </p:nvSpPr>
        <p:spPr/>
        <p:txBody>
          <a:bodyPr/>
          <a:lstStyle/>
          <a:p>
            <a:pPr>
              <a:defRPr/>
            </a:pPr>
            <a:fld id="{13AA389B-0E5D-486F-A6CD-9D1EC8AC9508}" type="slidenum">
              <a:rPr lang="es-ES" smtClean="0"/>
              <a:pPr>
                <a:defRPr/>
              </a:pPr>
              <a:t>35</a:t>
            </a:fld>
            <a:endParaRPr lang="es-ES"/>
          </a:p>
        </p:txBody>
      </p:sp>
    </p:spTree>
    <p:extLst>
      <p:ext uri="{BB962C8B-B14F-4D97-AF65-F5344CB8AC3E}">
        <p14:creationId xmlns:p14="http://schemas.microsoft.com/office/powerpoint/2010/main" val="26813755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160775"/>
                                        </p:tgtEl>
                                        <p:attrNameLst>
                                          <p:attrName>style.visibility</p:attrName>
                                        </p:attrNameLst>
                                      </p:cBhvr>
                                      <p:to>
                                        <p:strVal val="visible"/>
                                      </p:to>
                                    </p:set>
                                    <p:anim calcmode="lin" valueType="num">
                                      <p:cBhvr>
                                        <p:cTn id="7" dur="500" fill="hold"/>
                                        <p:tgtEl>
                                          <p:spTgt spid="160775"/>
                                        </p:tgtEl>
                                        <p:attrNameLst>
                                          <p:attrName>ppt_w</p:attrName>
                                        </p:attrNameLst>
                                      </p:cBhvr>
                                      <p:tavLst>
                                        <p:tav tm="0">
                                          <p:val>
                                            <p:strVal val="(6*min(max(#ppt_w*#ppt_h,.3),1)-7.4)/-.7*#ppt_w"/>
                                          </p:val>
                                        </p:tav>
                                        <p:tav tm="100000">
                                          <p:val>
                                            <p:strVal val="#ppt_w"/>
                                          </p:val>
                                        </p:tav>
                                      </p:tavLst>
                                    </p:anim>
                                    <p:anim calcmode="lin" valueType="num">
                                      <p:cBhvr>
                                        <p:cTn id="8" dur="500" fill="hold"/>
                                        <p:tgtEl>
                                          <p:spTgt spid="160775"/>
                                        </p:tgtEl>
                                        <p:attrNameLst>
                                          <p:attrName>ppt_h</p:attrName>
                                        </p:attrNameLst>
                                      </p:cBhvr>
                                      <p:tavLst>
                                        <p:tav tm="0">
                                          <p:val>
                                            <p:strVal val="(6*min(max(#ppt_w*#ppt_h,.3),1)-7.4)/-.7*#ppt_h"/>
                                          </p:val>
                                        </p:tav>
                                        <p:tav tm="100000">
                                          <p:val>
                                            <p:strVal val="#ppt_h"/>
                                          </p:val>
                                        </p:tav>
                                      </p:tavLst>
                                    </p:anim>
                                    <p:anim calcmode="lin" valueType="num">
                                      <p:cBhvr>
                                        <p:cTn id="9" dur="500" fill="hold"/>
                                        <p:tgtEl>
                                          <p:spTgt spid="160775"/>
                                        </p:tgtEl>
                                        <p:attrNameLst>
                                          <p:attrName>ppt_x</p:attrName>
                                        </p:attrNameLst>
                                      </p:cBhvr>
                                      <p:tavLst>
                                        <p:tav tm="0">
                                          <p:val>
                                            <p:fltVal val="0.5"/>
                                          </p:val>
                                        </p:tav>
                                        <p:tav tm="100000">
                                          <p:val>
                                            <p:strVal val="#ppt_x"/>
                                          </p:val>
                                        </p:tav>
                                      </p:tavLst>
                                    </p:anim>
                                    <p:anim calcmode="lin" valueType="num">
                                      <p:cBhvr>
                                        <p:cTn id="10" dur="500" fill="hold"/>
                                        <p:tgtEl>
                                          <p:spTgt spid="16077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1042988" y="1341438"/>
            <a:ext cx="73453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 altLang="es-PE" b="1" dirty="0">
                <a:solidFill>
                  <a:srgbClr val="FF0000"/>
                </a:solidFill>
              </a:rPr>
              <a:t>Estructuración del Costo de Servicio</a:t>
            </a:r>
          </a:p>
          <a:p>
            <a:pPr algn="ctr" eaLnBrk="1" hangingPunct="1">
              <a:spcBef>
                <a:spcPct val="50000"/>
              </a:spcBef>
            </a:pPr>
            <a:r>
              <a:rPr lang="es-ES" altLang="es-PE" b="1" dirty="0"/>
              <a:t>Inversión, Operación y Mantenimiento y Demanda</a:t>
            </a:r>
            <a:r>
              <a:rPr lang="es-ES" altLang="es-PE" dirty="0"/>
              <a:t> </a:t>
            </a:r>
          </a:p>
        </p:txBody>
      </p:sp>
      <p:graphicFrame>
        <p:nvGraphicFramePr>
          <p:cNvPr id="3" name="2 Tabla"/>
          <p:cNvGraphicFramePr>
            <a:graphicFrameLocks noGrp="1"/>
          </p:cNvGraphicFramePr>
          <p:nvPr>
            <p:extLst>
              <p:ext uri="{D42A27DB-BD31-4B8C-83A1-F6EECF244321}">
                <p14:modId xmlns:p14="http://schemas.microsoft.com/office/powerpoint/2010/main" val="1277959277"/>
              </p:ext>
            </p:extLst>
          </p:nvPr>
        </p:nvGraphicFramePr>
        <p:xfrm>
          <a:off x="611560" y="2276872"/>
          <a:ext cx="6768753" cy="3456380"/>
        </p:xfrm>
        <a:graphic>
          <a:graphicData uri="http://schemas.openxmlformats.org/drawingml/2006/table">
            <a:tbl>
              <a:tblPr firstRow="1" firstCol="1" bandRow="1"/>
              <a:tblGrid>
                <a:gridCol w="3218118"/>
                <a:gridCol w="2098724"/>
                <a:gridCol w="1451911"/>
              </a:tblGrid>
              <a:tr h="367700">
                <a:tc>
                  <a:txBody>
                    <a:bodyPr/>
                    <a:lstStyle/>
                    <a:p>
                      <a:pPr algn="ctr">
                        <a:spcBef>
                          <a:spcPts val="1200"/>
                        </a:spcBef>
                        <a:spcAft>
                          <a:spcPts val="0"/>
                        </a:spcAft>
                      </a:pPr>
                      <a:r>
                        <a:rPr lang="es-PE" sz="2000" b="1" dirty="0">
                          <a:solidFill>
                            <a:srgbClr val="000000"/>
                          </a:solidFill>
                          <a:effectLst/>
                          <a:latin typeface="Calibri"/>
                          <a:ea typeface="Times New Roman"/>
                          <a:cs typeface="Times New Roman"/>
                        </a:rPr>
                        <a:t>ítem</a:t>
                      </a:r>
                      <a:endParaRPr lang="es-PE"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a:spcBef>
                          <a:spcPts val="1200"/>
                        </a:spcBef>
                        <a:spcAft>
                          <a:spcPts val="0"/>
                        </a:spcAft>
                      </a:pPr>
                      <a:r>
                        <a:rPr lang="es-PE" sz="2000" b="1" dirty="0">
                          <a:solidFill>
                            <a:srgbClr val="000000"/>
                          </a:solidFill>
                          <a:effectLst/>
                          <a:latin typeface="Calibri"/>
                          <a:ea typeface="Times New Roman"/>
                          <a:cs typeface="Times New Roman"/>
                        </a:rPr>
                        <a:t>Unidad</a:t>
                      </a:r>
                      <a:endParaRPr lang="es-PE"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a:spcBef>
                          <a:spcPts val="1200"/>
                        </a:spcBef>
                        <a:spcAft>
                          <a:spcPts val="0"/>
                        </a:spcAft>
                      </a:pPr>
                      <a:r>
                        <a:rPr lang="es-PE" sz="2000" b="1" dirty="0">
                          <a:solidFill>
                            <a:srgbClr val="000000"/>
                          </a:solidFill>
                          <a:effectLst/>
                          <a:latin typeface="Calibri"/>
                          <a:ea typeface="Times New Roman"/>
                          <a:cs typeface="Times New Roman"/>
                        </a:rPr>
                        <a:t>Valor </a:t>
                      </a:r>
                      <a:r>
                        <a:rPr lang="es-PE" sz="2000" b="1" baseline="30000" dirty="0">
                          <a:solidFill>
                            <a:srgbClr val="000000"/>
                          </a:solidFill>
                          <a:effectLst/>
                          <a:latin typeface="Calibri"/>
                          <a:ea typeface="Times New Roman"/>
                          <a:cs typeface="Times New Roman"/>
                        </a:rPr>
                        <a:t>(1)</a:t>
                      </a:r>
                      <a:endParaRPr lang="es-PE" sz="2800" baseline="30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367700">
                <a:tc>
                  <a:txBody>
                    <a:bodyPr/>
                    <a:lstStyle/>
                    <a:p>
                      <a:pPr algn="l">
                        <a:spcBef>
                          <a:spcPts val="1200"/>
                        </a:spcBef>
                        <a:spcAft>
                          <a:spcPts val="0"/>
                        </a:spcAft>
                      </a:pPr>
                      <a:r>
                        <a:rPr lang="es-PE" sz="1800">
                          <a:solidFill>
                            <a:srgbClr val="000000"/>
                          </a:solidFill>
                          <a:effectLst/>
                          <a:latin typeface="Calibri"/>
                          <a:ea typeface="Times New Roman"/>
                          <a:cs typeface="Times New Roman"/>
                        </a:rPr>
                        <a:t>CAPEX</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Millón US$</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81,18</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00">
                <a:tc>
                  <a:txBody>
                    <a:bodyPr/>
                    <a:lstStyle/>
                    <a:p>
                      <a:pPr algn="l">
                        <a:spcBef>
                          <a:spcPts val="1200"/>
                        </a:spcBef>
                        <a:spcAft>
                          <a:spcPts val="0"/>
                        </a:spcAft>
                      </a:pPr>
                      <a:r>
                        <a:rPr lang="es-PE" sz="1800">
                          <a:solidFill>
                            <a:srgbClr val="000000"/>
                          </a:solidFill>
                          <a:effectLst/>
                          <a:latin typeface="Calibri"/>
                          <a:ea typeface="Times New Roman"/>
                          <a:cs typeface="Times New Roman"/>
                        </a:rPr>
                        <a:t>OPEX</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Millón US$</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a:solidFill>
                            <a:srgbClr val="000000"/>
                          </a:solidFill>
                          <a:effectLst/>
                          <a:latin typeface="Calibri"/>
                          <a:ea typeface="Times New Roman"/>
                          <a:cs typeface="Times New Roman"/>
                        </a:rPr>
                        <a:t>40,98</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00">
                <a:tc>
                  <a:txBody>
                    <a:bodyPr/>
                    <a:lstStyle/>
                    <a:p>
                      <a:pPr algn="l">
                        <a:spcBef>
                          <a:spcPts val="1200"/>
                        </a:spcBef>
                        <a:spcAft>
                          <a:spcPts val="0"/>
                        </a:spcAft>
                      </a:pPr>
                      <a:r>
                        <a:rPr lang="es-PE" sz="1800" dirty="0">
                          <a:solidFill>
                            <a:srgbClr val="000000"/>
                          </a:solidFill>
                          <a:effectLst/>
                          <a:latin typeface="Calibri"/>
                          <a:ea typeface="Times New Roman"/>
                          <a:cs typeface="Times New Roman"/>
                        </a:rPr>
                        <a:t>COSTO DE PROMOCIÓN</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Millón US$</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a:solidFill>
                            <a:srgbClr val="000000"/>
                          </a:solidFill>
                          <a:effectLst/>
                          <a:latin typeface="Calibri"/>
                          <a:ea typeface="Times New Roman"/>
                          <a:cs typeface="Times New Roman"/>
                        </a:rPr>
                        <a:t>10,01</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00">
                <a:tc>
                  <a:txBody>
                    <a:bodyPr/>
                    <a:lstStyle/>
                    <a:p>
                      <a:pPr algn="l">
                        <a:spcBef>
                          <a:spcPts val="1200"/>
                        </a:spcBef>
                        <a:spcAft>
                          <a:spcPts val="0"/>
                        </a:spcAft>
                      </a:pPr>
                      <a:r>
                        <a:rPr lang="es-PE" sz="1800">
                          <a:solidFill>
                            <a:srgbClr val="000000"/>
                          </a:solidFill>
                          <a:effectLst/>
                          <a:latin typeface="Calibri"/>
                          <a:ea typeface="Times New Roman"/>
                          <a:cs typeface="Times New Roman"/>
                        </a:rPr>
                        <a:t>Costo GNC</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a:solidFill>
                            <a:srgbClr val="000000"/>
                          </a:solidFill>
                          <a:effectLst/>
                          <a:latin typeface="Calibri"/>
                          <a:ea typeface="Times New Roman"/>
                          <a:cs typeface="Times New Roman"/>
                        </a:rPr>
                        <a:t>Millón US$</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4,75</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00">
                <a:tc>
                  <a:txBody>
                    <a:bodyPr/>
                    <a:lstStyle/>
                    <a:p>
                      <a:pPr algn="l">
                        <a:spcBef>
                          <a:spcPts val="1200"/>
                        </a:spcBef>
                        <a:spcAft>
                          <a:spcPts val="0"/>
                        </a:spcAft>
                      </a:pPr>
                      <a:r>
                        <a:rPr lang="es-PE" sz="1800" b="1" dirty="0">
                          <a:solidFill>
                            <a:srgbClr val="000000"/>
                          </a:solidFill>
                          <a:effectLst/>
                          <a:latin typeface="Calibri"/>
                          <a:ea typeface="Times New Roman"/>
                          <a:cs typeface="Times New Roman"/>
                        </a:rPr>
                        <a:t>COSTO DE SERVICIO TOTAL</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a:spcBef>
                          <a:spcPts val="1200"/>
                        </a:spcBef>
                        <a:spcAft>
                          <a:spcPts val="0"/>
                        </a:spcAft>
                      </a:pPr>
                      <a:r>
                        <a:rPr lang="es-PE" sz="1800" b="1" dirty="0">
                          <a:solidFill>
                            <a:srgbClr val="000000"/>
                          </a:solidFill>
                          <a:effectLst/>
                          <a:latin typeface="Calibri"/>
                          <a:ea typeface="Times New Roman"/>
                          <a:cs typeface="Times New Roman"/>
                        </a:rPr>
                        <a:t>Millón US$</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a:spcBef>
                          <a:spcPts val="1200"/>
                        </a:spcBef>
                        <a:spcAft>
                          <a:spcPts val="0"/>
                        </a:spcAft>
                      </a:pPr>
                      <a:r>
                        <a:rPr lang="es-PE" sz="1800" b="1" dirty="0">
                          <a:solidFill>
                            <a:srgbClr val="000000"/>
                          </a:solidFill>
                          <a:effectLst/>
                          <a:latin typeface="Calibri"/>
                          <a:ea typeface="Times New Roman"/>
                          <a:cs typeface="Times New Roman"/>
                        </a:rPr>
                        <a:t>136,93</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367700">
                <a:tc>
                  <a:txBody>
                    <a:bodyPr/>
                    <a:lstStyle/>
                    <a:p>
                      <a:pPr algn="l">
                        <a:spcBef>
                          <a:spcPts val="1200"/>
                        </a:spcBef>
                        <a:spcAft>
                          <a:spcPts val="0"/>
                        </a:spcAft>
                      </a:pPr>
                      <a:r>
                        <a:rPr lang="es-PE" sz="1800">
                          <a:solidFill>
                            <a:srgbClr val="000000"/>
                          </a:solidFill>
                          <a:effectLst/>
                          <a:latin typeface="Calibri"/>
                          <a:ea typeface="Times New Roman"/>
                          <a:cs typeface="Times New Roman"/>
                        </a:rPr>
                        <a:t>DEMANDA</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Mil m</a:t>
                      </a:r>
                      <a:r>
                        <a:rPr lang="es-PE" sz="1800" baseline="30000" dirty="0">
                          <a:solidFill>
                            <a:srgbClr val="000000"/>
                          </a:solidFill>
                          <a:effectLst/>
                          <a:latin typeface="Calibri"/>
                          <a:ea typeface="Times New Roman"/>
                          <a:cs typeface="Times New Roman"/>
                        </a:rPr>
                        <a:t>3</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1 341 172</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lgn="l">
                        <a:spcBef>
                          <a:spcPts val="1200"/>
                        </a:spcBef>
                        <a:spcAft>
                          <a:spcPts val="0"/>
                        </a:spcAft>
                      </a:pPr>
                      <a:r>
                        <a:rPr lang="es-PE" sz="1100">
                          <a:solidFill>
                            <a:srgbClr val="000000"/>
                          </a:solidFill>
                          <a:effectLst/>
                          <a:latin typeface="Calibri"/>
                          <a:ea typeface="Times New Roman"/>
                          <a:cs typeface="Times New Roman"/>
                        </a:rPr>
                        <a:t> </a:t>
                      </a:r>
                      <a:endParaRPr lang="es-PE" sz="24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100">
                          <a:solidFill>
                            <a:srgbClr val="000000"/>
                          </a:solidFill>
                          <a:effectLst/>
                          <a:latin typeface="Calibri"/>
                          <a:ea typeface="Times New Roman"/>
                          <a:cs typeface="Times New Roman"/>
                        </a:rPr>
                        <a:t> </a:t>
                      </a:r>
                      <a:endParaRPr lang="es-PE" sz="24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100" dirty="0">
                          <a:solidFill>
                            <a:srgbClr val="000000"/>
                          </a:solidFill>
                          <a:effectLst/>
                          <a:latin typeface="Calibri"/>
                          <a:ea typeface="Times New Roman"/>
                          <a:cs typeface="Times New Roman"/>
                        </a:rPr>
                        <a:t> </a:t>
                      </a:r>
                      <a:endParaRPr lang="es-PE" sz="2400" dirty="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00">
                <a:tc>
                  <a:txBody>
                    <a:bodyPr/>
                    <a:lstStyle/>
                    <a:p>
                      <a:pPr algn="l">
                        <a:spcBef>
                          <a:spcPts val="1200"/>
                        </a:spcBef>
                        <a:spcAft>
                          <a:spcPts val="0"/>
                        </a:spcAft>
                      </a:pPr>
                      <a:r>
                        <a:rPr lang="es-PE" sz="1800" b="1" dirty="0">
                          <a:solidFill>
                            <a:srgbClr val="000000"/>
                          </a:solidFill>
                          <a:effectLst/>
                          <a:latin typeface="Calibri"/>
                          <a:ea typeface="Times New Roman"/>
                          <a:cs typeface="Times New Roman"/>
                        </a:rPr>
                        <a:t>TARIFA MEDIA TOTAL</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b="1">
                          <a:solidFill>
                            <a:srgbClr val="000000"/>
                          </a:solidFill>
                          <a:effectLst/>
                          <a:latin typeface="Calibri"/>
                          <a:ea typeface="Times New Roman"/>
                          <a:cs typeface="Times New Roman"/>
                        </a:rPr>
                        <a:t>US$/mil m</a:t>
                      </a:r>
                      <a:r>
                        <a:rPr lang="es-PE" sz="1800" b="1" baseline="30000">
                          <a:solidFill>
                            <a:srgbClr val="000000"/>
                          </a:solidFill>
                          <a:effectLst/>
                          <a:latin typeface="Calibri"/>
                          <a:ea typeface="Times New Roman"/>
                          <a:cs typeface="Times New Roman"/>
                        </a:rPr>
                        <a:t>3</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b="1" dirty="0">
                          <a:solidFill>
                            <a:srgbClr val="000000"/>
                          </a:solidFill>
                          <a:effectLst/>
                          <a:latin typeface="Calibri"/>
                          <a:ea typeface="Times New Roman"/>
                          <a:cs typeface="Times New Roman"/>
                        </a:rPr>
                        <a:t>102,10</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0">
                <a:tc gridSpan="3">
                  <a:txBody>
                    <a:bodyPr/>
                    <a:lstStyle/>
                    <a:p>
                      <a:pPr algn="l">
                        <a:spcBef>
                          <a:spcPts val="1200"/>
                        </a:spcBef>
                        <a:spcAft>
                          <a:spcPts val="0"/>
                        </a:spcAft>
                      </a:pPr>
                      <a:r>
                        <a:rPr lang="es-ES" sz="1100" dirty="0">
                          <a:effectLst/>
                          <a:latin typeface="Calibri"/>
                          <a:ea typeface="Calibri"/>
                          <a:cs typeface="Times New Roman"/>
                        </a:rPr>
                        <a:t>(</a:t>
                      </a:r>
                      <a:r>
                        <a:rPr lang="es-ES" sz="1200" dirty="0">
                          <a:effectLst/>
                          <a:latin typeface="Calibri"/>
                          <a:ea typeface="Calibri"/>
                          <a:cs typeface="Times New Roman"/>
                        </a:rPr>
                        <a:t>1) V</a:t>
                      </a:r>
                      <a:r>
                        <a:rPr lang="es-PE" sz="1200" dirty="0" err="1">
                          <a:effectLst/>
                          <a:latin typeface="Calibri"/>
                          <a:ea typeface="Calibri"/>
                          <a:cs typeface="Times New Roman"/>
                        </a:rPr>
                        <a:t>alor</a:t>
                      </a:r>
                      <a:r>
                        <a:rPr lang="es-PE" sz="1200" dirty="0">
                          <a:effectLst/>
                          <a:latin typeface="Calibri"/>
                          <a:ea typeface="Calibri"/>
                          <a:cs typeface="Times New Roman"/>
                        </a:rPr>
                        <a:t> presente correspondiente al periodo tarifario de 8 años</a:t>
                      </a:r>
                      <a:endParaRPr lang="es-PE" sz="2000" dirty="0">
                        <a:effectLst/>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PE"/>
                    </a:p>
                  </a:txBody>
                  <a:tcPr/>
                </a:tc>
                <a:tc hMerge="1">
                  <a:txBody>
                    <a:bodyPr/>
                    <a:lstStyle/>
                    <a:p>
                      <a:endParaRPr lang="es-PE"/>
                    </a:p>
                  </a:txBody>
                  <a:tcPr/>
                </a:tc>
              </a:tr>
            </a:tbl>
          </a:graphicData>
        </a:graphic>
      </p:graphicFrame>
      <p:sp>
        <p:nvSpPr>
          <p:cNvPr id="8" name="5 CuadroTexto"/>
          <p:cNvSpPr txBox="1">
            <a:spLocks noChangeArrowheads="1"/>
          </p:cNvSpPr>
          <p:nvPr/>
        </p:nvSpPr>
        <p:spPr bwMode="auto">
          <a:xfrm>
            <a:off x="7695469" y="4401330"/>
            <a:ext cx="1440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PE" sz="2000" dirty="0" smtClean="0"/>
              <a:t>(3.47%)</a:t>
            </a:r>
            <a:endParaRPr lang="es-PE" sz="2000" dirty="0"/>
          </a:p>
        </p:txBody>
      </p:sp>
      <p:sp>
        <p:nvSpPr>
          <p:cNvPr id="9" name="8 Abrir llave"/>
          <p:cNvSpPr/>
          <p:nvPr/>
        </p:nvSpPr>
        <p:spPr>
          <a:xfrm>
            <a:off x="7427883" y="3508514"/>
            <a:ext cx="254149" cy="1292925"/>
          </a:xfrm>
          <a:prstGeom prst="leftBrace">
            <a:avLst>
              <a:gd name="adj1" fmla="val 55059"/>
              <a:gd name="adj2" fmla="val 35503"/>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 name="5 CuadroTexto"/>
          <p:cNvSpPr txBox="1"/>
          <p:nvPr/>
        </p:nvSpPr>
        <p:spPr>
          <a:xfrm>
            <a:off x="7682032" y="3508515"/>
            <a:ext cx="1282456" cy="954107"/>
          </a:xfrm>
          <a:prstGeom prst="rect">
            <a:avLst/>
          </a:prstGeom>
          <a:noFill/>
        </p:spPr>
        <p:txBody>
          <a:bodyPr wrap="square" rtlCol="0">
            <a:spAutoFit/>
          </a:bodyPr>
          <a:lstStyle/>
          <a:p>
            <a:r>
              <a:rPr lang="es-PE" sz="1400" dirty="0" smtClean="0"/>
              <a:t>Margen de Distribución por GNC o GNL</a:t>
            </a:r>
            <a:endParaRPr lang="es-PE" sz="1400" dirty="0"/>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36</a:t>
            </a:fld>
            <a:endParaRPr lang="es-ES"/>
          </a:p>
        </p:txBody>
      </p:sp>
    </p:spTree>
    <p:extLst>
      <p:ext uri="{BB962C8B-B14F-4D97-AF65-F5344CB8AC3E}">
        <p14:creationId xmlns:p14="http://schemas.microsoft.com/office/powerpoint/2010/main" val="3068329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5"/>
          <p:cNvSpPr txBox="1">
            <a:spLocks noChangeArrowheads="1"/>
          </p:cNvSpPr>
          <p:nvPr/>
        </p:nvSpPr>
        <p:spPr bwMode="auto">
          <a:xfrm>
            <a:off x="1042988" y="1196752"/>
            <a:ext cx="73453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Narrow" pitchFamily="34" charset="0"/>
              </a:defRPr>
            </a:lvl1pPr>
            <a:lvl2pPr>
              <a:defRPr sz="2000">
                <a:solidFill>
                  <a:schemeClr val="tx1"/>
                </a:solidFill>
                <a:latin typeface="Arial Narrow" pitchFamily="34" charset="0"/>
              </a:defRPr>
            </a:lvl2pPr>
            <a:lvl3pPr>
              <a:defRPr sz="2400">
                <a:solidFill>
                  <a:schemeClr val="tx1"/>
                </a:solidFill>
                <a:latin typeface="Arial Narrow" pitchFamily="34" charset="0"/>
              </a:defRPr>
            </a:lvl3pPr>
            <a:lvl4pPr>
              <a:defRPr sz="1600">
                <a:solidFill>
                  <a:schemeClr val="tx1"/>
                </a:solidFill>
                <a:latin typeface="Arial Narrow" pitchFamily="34" charset="0"/>
              </a:defRPr>
            </a:lvl4pPr>
            <a:lvl5pPr>
              <a:defRPr sz="1600">
                <a:solidFill>
                  <a:schemeClr val="tx1"/>
                </a:solidFill>
                <a:latin typeface="Arial Narrow" pitchFamily="34" charset="0"/>
              </a:defRPr>
            </a:lvl5pPr>
            <a:lvl6pPr eaLnBrk="0" hangingPunct="0">
              <a:defRPr sz="1600">
                <a:solidFill>
                  <a:schemeClr val="tx1"/>
                </a:solidFill>
                <a:latin typeface="Arial Narrow" pitchFamily="34" charset="0"/>
              </a:defRPr>
            </a:lvl6pPr>
            <a:lvl7pPr eaLnBrk="0" hangingPunct="0">
              <a:defRPr sz="1600">
                <a:solidFill>
                  <a:schemeClr val="tx1"/>
                </a:solidFill>
                <a:latin typeface="Arial Narrow" pitchFamily="34" charset="0"/>
              </a:defRPr>
            </a:lvl7pPr>
            <a:lvl8pPr eaLnBrk="0" hangingPunct="0">
              <a:defRPr sz="1600">
                <a:solidFill>
                  <a:schemeClr val="tx1"/>
                </a:solidFill>
                <a:latin typeface="Arial Narrow" pitchFamily="34" charset="0"/>
              </a:defRPr>
            </a:lvl8pPr>
            <a:lvl9pPr eaLnBrk="0" hangingPunct="0">
              <a:defRPr sz="1600">
                <a:solidFill>
                  <a:schemeClr val="tx1"/>
                </a:solidFill>
                <a:latin typeface="Arial Narrow" pitchFamily="34" charset="0"/>
              </a:defRPr>
            </a:lvl9pPr>
          </a:lstStyle>
          <a:p>
            <a:pPr algn="ctr">
              <a:spcBef>
                <a:spcPct val="50000"/>
              </a:spcBef>
            </a:pPr>
            <a:r>
              <a:rPr lang="es-ES" altLang="es-PE" sz="1800" dirty="0">
                <a:solidFill>
                  <a:srgbClr val="FF0000"/>
                </a:solidFill>
                <a:latin typeface="Arial" charset="0"/>
              </a:rPr>
              <a:t>Categorías Tarifarias</a:t>
            </a:r>
          </a:p>
          <a:p>
            <a:pPr algn="ctr">
              <a:spcBef>
                <a:spcPct val="50000"/>
              </a:spcBef>
            </a:pPr>
            <a:r>
              <a:rPr lang="es-ES" altLang="es-PE" sz="1800" dirty="0">
                <a:latin typeface="Arial" charset="0"/>
              </a:rPr>
              <a:t>Propuesta de Categorías Tarifarias</a:t>
            </a:r>
          </a:p>
        </p:txBody>
      </p:sp>
      <p:sp>
        <p:nvSpPr>
          <p:cNvPr id="8197" name="5 CuadroTexto"/>
          <p:cNvSpPr txBox="1">
            <a:spLocks noChangeArrowheads="1"/>
          </p:cNvSpPr>
          <p:nvPr/>
        </p:nvSpPr>
        <p:spPr bwMode="auto">
          <a:xfrm>
            <a:off x="5364088" y="2132856"/>
            <a:ext cx="316835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PE" sz="1600" dirty="0" smtClean="0"/>
              <a:t>La división permite diferenciar a los clientes residenciales de aquellos que pueden ser comercios pequeños, El promedio de la categoría A1 es 12 m</a:t>
            </a:r>
            <a:r>
              <a:rPr lang="es-PE" sz="1600" baseline="30000" dirty="0" smtClean="0"/>
              <a:t>3</a:t>
            </a:r>
            <a:r>
              <a:rPr lang="es-PE" sz="1600" dirty="0" smtClean="0"/>
              <a:t> (1 </a:t>
            </a:r>
            <a:r>
              <a:rPr lang="es-PE" sz="1600" dirty="0" err="1" smtClean="0"/>
              <a:t>bln</a:t>
            </a:r>
            <a:r>
              <a:rPr lang="es-PE" sz="1600" baseline="-25000" dirty="0" err="1" smtClean="0"/>
              <a:t>GLP</a:t>
            </a:r>
            <a:r>
              <a:rPr lang="es-PE" sz="1600" dirty="0" smtClean="0"/>
              <a:t>), mientras que para la categoría A2 es de 95 m</a:t>
            </a:r>
            <a:r>
              <a:rPr lang="es-PE" sz="1600" baseline="30000" dirty="0" smtClean="0"/>
              <a:t>3</a:t>
            </a:r>
            <a:r>
              <a:rPr lang="es-PE" sz="1600" dirty="0" smtClean="0"/>
              <a:t> (7,5 </a:t>
            </a:r>
            <a:r>
              <a:rPr lang="es-PE" sz="1600" dirty="0" err="1" smtClean="0"/>
              <a:t>bln</a:t>
            </a:r>
            <a:r>
              <a:rPr lang="es-PE" sz="1600" baseline="-25000" dirty="0" err="1" smtClean="0"/>
              <a:t>GLP</a:t>
            </a:r>
            <a:r>
              <a:rPr lang="es-PE" sz="1600" dirty="0" smtClean="0"/>
              <a:t>)</a:t>
            </a:r>
            <a:endParaRPr lang="es-PE" sz="1600" dirty="0"/>
          </a:p>
        </p:txBody>
      </p:sp>
      <p:sp>
        <p:nvSpPr>
          <p:cNvPr id="7" name="6 Abrir llave"/>
          <p:cNvSpPr/>
          <p:nvPr/>
        </p:nvSpPr>
        <p:spPr>
          <a:xfrm>
            <a:off x="5132957" y="2132856"/>
            <a:ext cx="254149" cy="2071370"/>
          </a:xfrm>
          <a:prstGeom prst="leftBrace">
            <a:avLst>
              <a:gd name="adj1" fmla="val 55059"/>
              <a:gd name="adj2" fmla="val 3629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graphicFrame>
        <p:nvGraphicFramePr>
          <p:cNvPr id="5" name="4 Tabla"/>
          <p:cNvGraphicFramePr>
            <a:graphicFrameLocks noGrp="1"/>
          </p:cNvGraphicFramePr>
          <p:nvPr>
            <p:extLst/>
          </p:nvPr>
        </p:nvGraphicFramePr>
        <p:xfrm>
          <a:off x="196454" y="2036555"/>
          <a:ext cx="4930418" cy="4124516"/>
        </p:xfrm>
        <a:graphic>
          <a:graphicData uri="http://schemas.openxmlformats.org/drawingml/2006/table">
            <a:tbl>
              <a:tblPr firstRow="1" firstCol="1" bandRow="1"/>
              <a:tblGrid>
                <a:gridCol w="986084"/>
                <a:gridCol w="3944334"/>
              </a:tblGrid>
              <a:tr h="233551">
                <a:tc rowSpan="2">
                  <a:txBody>
                    <a:bodyPr/>
                    <a:lstStyle/>
                    <a:p>
                      <a:pPr algn="ctr" rtl="0" fontAlgn="ctr"/>
                      <a:r>
                        <a:rPr lang="es-PE" sz="1100" b="1" i="0" u="none" strike="noStrike" dirty="0">
                          <a:solidFill>
                            <a:srgbClr val="000000"/>
                          </a:solidFill>
                          <a:effectLst/>
                          <a:latin typeface="Arial"/>
                        </a:rPr>
                        <a:t>Categoría Tarifaria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97A0"/>
                    </a:solidFill>
                  </a:tcPr>
                </a:tc>
                <a:tc>
                  <a:txBody>
                    <a:bodyPr/>
                    <a:lstStyle/>
                    <a:p>
                      <a:pPr algn="ctr" rtl="0" fontAlgn="ctr"/>
                      <a:r>
                        <a:rPr lang="es-PE" sz="1100" b="1" i="0" u="none" strike="noStrike">
                          <a:solidFill>
                            <a:srgbClr val="000000"/>
                          </a:solidFill>
                          <a:effectLst/>
                          <a:latin typeface="Arial"/>
                        </a:rPr>
                        <a:t>Rango de Consumo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597A0"/>
                    </a:solidFill>
                  </a:tcPr>
                </a:tc>
              </a:tr>
              <a:tr h="256907">
                <a:tc vMerge="1">
                  <a:txBody>
                    <a:bodyPr/>
                    <a:lstStyle/>
                    <a:p>
                      <a:endParaRPr lang="es-PE"/>
                    </a:p>
                  </a:txBody>
                  <a:tcPr/>
                </a:tc>
                <a:tc>
                  <a:txBody>
                    <a:bodyPr/>
                    <a:lstStyle/>
                    <a:p>
                      <a:pPr algn="ctr" rtl="0" fontAlgn="ctr"/>
                      <a:r>
                        <a:rPr lang="es-PE" sz="1100" b="0" i="0" u="none" strike="noStrike">
                          <a:solidFill>
                            <a:srgbClr val="000000"/>
                          </a:solidFill>
                          <a:effectLst/>
                          <a:latin typeface="Arial"/>
                        </a:rPr>
                        <a:t>(Sm</a:t>
                      </a:r>
                      <a:r>
                        <a:rPr lang="es-PE" sz="1100" b="0" i="0" u="none" strike="noStrike" baseline="30000">
                          <a:solidFill>
                            <a:srgbClr val="000000"/>
                          </a:solidFill>
                          <a:effectLst/>
                          <a:latin typeface="Arial"/>
                        </a:rPr>
                        <a:t>3</a:t>
                      </a:r>
                      <a:r>
                        <a:rPr lang="es-PE" sz="1100" b="0" i="0" u="none" strike="noStrike">
                          <a:solidFill>
                            <a:srgbClr val="000000"/>
                          </a:solidFill>
                          <a:effectLst/>
                          <a:latin typeface="Arial"/>
                        </a:rPr>
                        <a:t>/mes)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597A0"/>
                    </a:solidFill>
                  </a:tcPr>
                </a:tc>
              </a:tr>
              <a:tr h="268584">
                <a:tc>
                  <a:txBody>
                    <a:bodyPr/>
                    <a:lstStyle/>
                    <a:p>
                      <a:pPr algn="ctr" rtl="0" fontAlgn="ctr"/>
                      <a:r>
                        <a:rPr lang="es-PE" sz="1100" b="1" i="0" u="none" strike="noStrike">
                          <a:solidFill>
                            <a:srgbClr val="000000"/>
                          </a:solidFill>
                          <a:effectLst/>
                          <a:latin typeface="Arial"/>
                        </a:rPr>
                        <a:t>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E0E3"/>
                    </a:solidFill>
                  </a:tcPr>
                </a:tc>
                <a:tc>
                  <a:txBody>
                    <a:bodyPr/>
                    <a:lstStyle/>
                    <a:p>
                      <a:pPr algn="ctr" rtl="0" fontAlgn="ctr"/>
                      <a:r>
                        <a:rPr lang="es-PE" sz="1100" b="0" i="0" u="none" strike="noStrike">
                          <a:solidFill>
                            <a:srgbClr val="000000"/>
                          </a:solidFill>
                          <a:effectLst/>
                          <a:latin typeface="Arial"/>
                        </a:rPr>
                        <a:t>Hasta 30 Sm</a:t>
                      </a:r>
                      <a:r>
                        <a:rPr lang="es-PE" sz="1100" b="0" i="0" u="none" strike="noStrike" baseline="30000">
                          <a:solidFill>
                            <a:srgbClr val="000000"/>
                          </a:solidFill>
                          <a:effectLst/>
                          <a:latin typeface="Arial"/>
                        </a:rPr>
                        <a:t>3</a:t>
                      </a:r>
                      <a:r>
                        <a:rPr lang="es-PE" sz="1100" b="0" i="0" u="none" strike="noStrike">
                          <a:solidFill>
                            <a:srgbClr val="000000"/>
                          </a:solidFill>
                          <a:effectLst/>
                          <a:latin typeface="Arial"/>
                        </a:rPr>
                        <a:t>/mes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268584">
                <a:tc>
                  <a:txBody>
                    <a:bodyPr/>
                    <a:lstStyle/>
                    <a:p>
                      <a:pPr algn="ctr" rtl="0" fontAlgn="ctr"/>
                      <a:r>
                        <a:rPr lang="es-PE" sz="1100" b="1" i="0" u="none" strike="noStrike">
                          <a:solidFill>
                            <a:srgbClr val="000000"/>
                          </a:solidFill>
                          <a:effectLst/>
                          <a:latin typeface="Arial"/>
                        </a:rPr>
                        <a:t>A2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E0E3"/>
                    </a:solidFill>
                  </a:tcPr>
                </a:tc>
                <a:tc>
                  <a:txBody>
                    <a:bodyPr/>
                    <a:lstStyle/>
                    <a:p>
                      <a:pPr algn="ctr" rtl="0" fontAlgn="ctr"/>
                      <a:r>
                        <a:rPr lang="es-PE" sz="1100" b="0" i="0" u="none" strike="noStrike">
                          <a:solidFill>
                            <a:srgbClr val="000000"/>
                          </a:solidFill>
                          <a:effectLst/>
                          <a:latin typeface="Arial"/>
                        </a:rPr>
                        <a:t>Desde 31 hasta 300 Sm</a:t>
                      </a:r>
                      <a:r>
                        <a:rPr lang="es-PE" sz="1100" b="0" i="0" u="none" strike="noStrike" baseline="30000">
                          <a:solidFill>
                            <a:srgbClr val="000000"/>
                          </a:solidFill>
                          <a:effectLst/>
                          <a:latin typeface="Arial"/>
                        </a:rPr>
                        <a:t>3</a:t>
                      </a:r>
                      <a:r>
                        <a:rPr lang="es-PE" sz="1100" b="0" i="0" u="none" strike="noStrike">
                          <a:solidFill>
                            <a:srgbClr val="000000"/>
                          </a:solidFill>
                          <a:effectLst/>
                          <a:latin typeface="Arial"/>
                        </a:rPr>
                        <a:t>/mes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268584">
                <a:tc>
                  <a:txBody>
                    <a:bodyPr/>
                    <a:lstStyle/>
                    <a:p>
                      <a:pPr algn="ctr" rtl="0" fontAlgn="ctr"/>
                      <a:r>
                        <a:rPr lang="es-PE" sz="1100" b="1" i="0" u="none" strike="noStrike">
                          <a:solidFill>
                            <a:srgbClr val="000000"/>
                          </a:solidFill>
                          <a:effectLst/>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E0E3"/>
                    </a:solidFill>
                  </a:tcPr>
                </a:tc>
                <a:tc>
                  <a:txBody>
                    <a:bodyPr/>
                    <a:lstStyle/>
                    <a:p>
                      <a:pPr algn="ctr" rtl="0" fontAlgn="ctr"/>
                      <a:r>
                        <a:rPr lang="es-PE" sz="1100" b="0" i="0" u="none" strike="noStrike">
                          <a:solidFill>
                            <a:srgbClr val="000000"/>
                          </a:solidFill>
                          <a:effectLst/>
                          <a:latin typeface="Arial"/>
                        </a:rPr>
                        <a:t>Desde 301 hasta 1 000 Sm</a:t>
                      </a:r>
                      <a:r>
                        <a:rPr lang="es-PE" sz="1100" b="0" i="0" u="none" strike="noStrike" baseline="30000">
                          <a:solidFill>
                            <a:srgbClr val="000000"/>
                          </a:solidFill>
                          <a:effectLst/>
                          <a:latin typeface="Arial"/>
                        </a:rPr>
                        <a:t>3</a:t>
                      </a:r>
                      <a:r>
                        <a:rPr lang="es-PE" sz="1100" b="0" i="0" u="none" strike="noStrike">
                          <a:solidFill>
                            <a:srgbClr val="000000"/>
                          </a:solidFill>
                          <a:effectLst/>
                          <a:latin typeface="Arial"/>
                        </a:rPr>
                        <a:t>/mes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268584">
                <a:tc>
                  <a:txBody>
                    <a:bodyPr/>
                    <a:lstStyle/>
                    <a:p>
                      <a:pPr algn="ctr" rtl="0" fontAlgn="ctr"/>
                      <a:r>
                        <a:rPr lang="es-PE" sz="1100" b="1" i="0" u="none" strike="noStrike">
                          <a:solidFill>
                            <a:srgbClr val="000000"/>
                          </a:solidFill>
                          <a:effectLst/>
                          <a:latin typeface="Arial"/>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E0E3"/>
                    </a:solidFill>
                  </a:tcPr>
                </a:tc>
                <a:tc>
                  <a:txBody>
                    <a:bodyPr/>
                    <a:lstStyle/>
                    <a:p>
                      <a:pPr algn="ctr" rtl="0" fontAlgn="ctr"/>
                      <a:r>
                        <a:rPr lang="es-PE" sz="1100" b="0" i="0" u="none" strike="noStrike">
                          <a:solidFill>
                            <a:srgbClr val="000000"/>
                          </a:solidFill>
                          <a:effectLst/>
                          <a:latin typeface="Arial"/>
                        </a:rPr>
                        <a:t>Desde 1 001 hasta 300 000 Sm</a:t>
                      </a:r>
                      <a:r>
                        <a:rPr lang="es-PE" sz="1100" b="0" i="0" u="none" strike="noStrike" baseline="30000">
                          <a:solidFill>
                            <a:srgbClr val="000000"/>
                          </a:solidFill>
                          <a:effectLst/>
                          <a:latin typeface="Arial"/>
                        </a:rPr>
                        <a:t>3</a:t>
                      </a:r>
                      <a:r>
                        <a:rPr lang="es-PE" sz="1100" b="0" i="0" u="none" strike="noStrike">
                          <a:solidFill>
                            <a:srgbClr val="000000"/>
                          </a:solidFill>
                          <a:effectLst/>
                          <a:latin typeface="Arial"/>
                        </a:rPr>
                        <a:t>/mes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268584">
                <a:tc>
                  <a:txBody>
                    <a:bodyPr/>
                    <a:lstStyle/>
                    <a:p>
                      <a:pPr algn="ctr" rtl="0" fontAlgn="ctr"/>
                      <a:r>
                        <a:rPr lang="es-PE" sz="1100" b="1" i="0" u="none" strike="noStrike">
                          <a:solidFill>
                            <a:srgbClr val="000000"/>
                          </a:solidFill>
                          <a:effectLst/>
                          <a:latin typeface="Arial"/>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E0E3"/>
                    </a:solidFill>
                  </a:tcPr>
                </a:tc>
                <a:tc>
                  <a:txBody>
                    <a:bodyPr/>
                    <a:lstStyle/>
                    <a:p>
                      <a:pPr algn="ctr" rtl="0" fontAlgn="ctr"/>
                      <a:r>
                        <a:rPr lang="es-PE" sz="1100" b="0" i="0" u="none" strike="noStrike">
                          <a:solidFill>
                            <a:srgbClr val="000000"/>
                          </a:solidFill>
                          <a:effectLst/>
                          <a:latin typeface="Arial"/>
                        </a:rPr>
                        <a:t>Desde 300 001 hasta 900 000 Sm</a:t>
                      </a:r>
                      <a:r>
                        <a:rPr lang="es-PE" sz="1100" b="0" i="0" u="none" strike="noStrike" baseline="30000">
                          <a:solidFill>
                            <a:srgbClr val="000000"/>
                          </a:solidFill>
                          <a:effectLst/>
                          <a:latin typeface="Arial"/>
                        </a:rPr>
                        <a:t>3</a:t>
                      </a:r>
                      <a:r>
                        <a:rPr lang="es-PE" sz="1100" b="0" i="0" u="none" strike="noStrike">
                          <a:solidFill>
                            <a:srgbClr val="000000"/>
                          </a:solidFill>
                          <a:effectLst/>
                          <a:latin typeface="Arial"/>
                        </a:rPr>
                        <a:t>/mes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478780">
                <a:tc>
                  <a:txBody>
                    <a:bodyPr/>
                    <a:lstStyle/>
                    <a:p>
                      <a:pPr algn="ctr" rtl="0" fontAlgn="ctr"/>
                      <a:r>
                        <a:rPr lang="es-PE" sz="1100" b="1" i="0" u="none" strike="noStrike">
                          <a:solidFill>
                            <a:srgbClr val="000000"/>
                          </a:solidFill>
                          <a:effectLst/>
                          <a:latin typeface="Arial"/>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s-PE" sz="1100" b="0" i="0" u="none" strike="noStrike">
                          <a:solidFill>
                            <a:srgbClr val="000000"/>
                          </a:solidFill>
                          <a:effectLst/>
                          <a:latin typeface="Arial"/>
                        </a:rPr>
                        <a:t>Consumidor Independiente con un consumo mayor a 900 000 Sm</a:t>
                      </a:r>
                      <a:r>
                        <a:rPr lang="es-PE" sz="1100" b="0" i="0" u="none" strike="noStrike" baseline="30000">
                          <a:solidFill>
                            <a:srgbClr val="000000"/>
                          </a:solidFill>
                          <a:effectLst/>
                          <a:latin typeface="Arial"/>
                        </a:rPr>
                        <a:t>3</a:t>
                      </a:r>
                      <a:r>
                        <a:rPr lang="es-PE" sz="1100" b="0" i="0" u="none" strike="noStrike">
                          <a:solidFill>
                            <a:srgbClr val="000000"/>
                          </a:solidFill>
                          <a:effectLst/>
                          <a:latin typeface="Arial"/>
                        </a:rPr>
                        <a:t>/mes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r>
              <a:tr h="422728">
                <a:tc gridSpan="2">
                  <a:txBody>
                    <a:bodyPr/>
                    <a:lstStyle/>
                    <a:p>
                      <a:pPr algn="ctr" rtl="0" fontAlgn="ctr"/>
                      <a:r>
                        <a:rPr lang="es-PE" sz="1100" b="1" i="0" u="none" strike="noStrike">
                          <a:solidFill>
                            <a:srgbClr val="000000"/>
                          </a:solidFill>
                          <a:effectLst/>
                          <a:latin typeface="Arial"/>
                        </a:rPr>
                        <a:t>Categorías especiales: independientemente de la magnitud de consumo mensual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es-PE"/>
                    </a:p>
                  </a:txBody>
                  <a:tcPr/>
                </a:tc>
              </a:tr>
              <a:tr h="455425">
                <a:tc>
                  <a:txBody>
                    <a:bodyPr/>
                    <a:lstStyle/>
                    <a:p>
                      <a:pPr algn="ctr" rtl="0" fontAlgn="ctr"/>
                      <a:r>
                        <a:rPr lang="es-PE" sz="1100" b="1" i="0" u="none" strike="noStrike">
                          <a:solidFill>
                            <a:srgbClr val="000000"/>
                          </a:solidFill>
                          <a:effectLst/>
                          <a:latin typeface="Arial"/>
                        </a:rPr>
                        <a:t>GNV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E0E3"/>
                    </a:solidFill>
                  </a:tcPr>
                </a:tc>
                <a:tc>
                  <a:txBody>
                    <a:bodyPr/>
                    <a:lstStyle/>
                    <a:p>
                      <a:pPr algn="ctr" rtl="0" fontAlgn="ctr"/>
                      <a:r>
                        <a:rPr lang="es-PE" sz="1100" b="0" i="0" u="none" strike="noStrike">
                          <a:solidFill>
                            <a:srgbClr val="000000"/>
                          </a:solidFill>
                          <a:effectLst/>
                          <a:latin typeface="Arial"/>
                        </a:rPr>
                        <a:t>Para estaciones de servicio y/o gasocentros de gas natural vehicular.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455425">
                <a:tc>
                  <a:txBody>
                    <a:bodyPr/>
                    <a:lstStyle/>
                    <a:p>
                      <a:pPr algn="ctr" rtl="0" fontAlgn="ctr"/>
                      <a:r>
                        <a:rPr lang="es-PE" sz="1100" b="1" i="0" u="none" strike="noStrike">
                          <a:solidFill>
                            <a:srgbClr val="000000"/>
                          </a:solidFill>
                          <a:effectLst/>
                          <a:latin typeface="Arial"/>
                        </a:rPr>
                        <a:t>REF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E0E3"/>
                    </a:solidFill>
                  </a:tcPr>
                </a:tc>
                <a:tc>
                  <a:txBody>
                    <a:bodyPr/>
                    <a:lstStyle/>
                    <a:p>
                      <a:pPr algn="ctr" rtl="0" fontAlgn="ctr"/>
                      <a:r>
                        <a:rPr lang="es-PE" sz="1100" b="0" i="0" u="none" strike="noStrike">
                          <a:solidFill>
                            <a:srgbClr val="000000"/>
                          </a:solidFill>
                          <a:effectLst/>
                          <a:latin typeface="Arial"/>
                        </a:rPr>
                        <a:t>Para refinerías de petróleo que consuman previamente gas natural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245229">
                <a:tc>
                  <a:txBody>
                    <a:bodyPr/>
                    <a:lstStyle/>
                    <a:p>
                      <a:pPr algn="ctr" rtl="0" fontAlgn="ctr"/>
                      <a:r>
                        <a:rPr lang="es-PE" sz="1100" b="1" i="0" u="none" strike="noStrike">
                          <a:solidFill>
                            <a:srgbClr val="000000"/>
                          </a:solidFill>
                          <a:effectLst/>
                          <a:latin typeface="Arial"/>
                        </a:rPr>
                        <a: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E0E3"/>
                    </a:solidFill>
                  </a:tcPr>
                </a:tc>
                <a:tc>
                  <a:txBody>
                    <a:bodyPr/>
                    <a:lstStyle/>
                    <a:p>
                      <a:pPr algn="ctr" rtl="0" fontAlgn="ctr"/>
                      <a:r>
                        <a:rPr lang="es-PE" sz="1100" b="0" i="0" u="none" strike="noStrike">
                          <a:solidFill>
                            <a:srgbClr val="000000"/>
                          </a:solidFill>
                          <a:effectLst/>
                          <a:latin typeface="Arial"/>
                        </a:rPr>
                        <a:t>Para clientes con consumo estacional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233551">
                <a:tc>
                  <a:txBody>
                    <a:bodyPr/>
                    <a:lstStyle/>
                    <a:p>
                      <a:pPr algn="ctr" rtl="0" fontAlgn="ctr"/>
                      <a:r>
                        <a:rPr lang="es-PE" sz="1100" b="1" i="0" u="none" strike="noStrike">
                          <a:solidFill>
                            <a:srgbClr val="000000"/>
                          </a:solidFill>
                          <a:effectLst/>
                          <a:latin typeface="Arial"/>
                        </a:rPr>
                        <a:t>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ctr"/>
                      <a:r>
                        <a:rPr lang="es-PE" sz="1100" b="0" i="0" u="none" strike="noStrike" dirty="0">
                          <a:solidFill>
                            <a:srgbClr val="000000"/>
                          </a:solidFill>
                          <a:effectLst/>
                          <a:latin typeface="Arial"/>
                        </a:rPr>
                        <a:t>Para generadores eléctricos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r>
            </a:tbl>
          </a:graphicData>
        </a:graphic>
      </p:graphicFrame>
      <p:sp>
        <p:nvSpPr>
          <p:cNvPr id="3" name="Marcador de número de diapositiva 2"/>
          <p:cNvSpPr>
            <a:spLocks noGrp="1"/>
          </p:cNvSpPr>
          <p:nvPr>
            <p:ph type="sldNum" sz="quarter" idx="12"/>
          </p:nvPr>
        </p:nvSpPr>
        <p:spPr/>
        <p:txBody>
          <a:bodyPr/>
          <a:lstStyle/>
          <a:p>
            <a:pPr>
              <a:defRPr/>
            </a:pPr>
            <a:fld id="{13AA389B-0E5D-486F-A6CD-9D1EC8AC9508}" type="slidenum">
              <a:rPr lang="es-ES" smtClean="0"/>
              <a:pPr>
                <a:defRPr/>
              </a:pPr>
              <a:t>37</a:t>
            </a:fld>
            <a:endParaRPr lang="es-ES"/>
          </a:p>
        </p:txBody>
      </p:sp>
    </p:spTree>
    <p:extLst>
      <p:ext uri="{BB962C8B-B14F-4D97-AF65-F5344CB8AC3E}">
        <p14:creationId xmlns:p14="http://schemas.microsoft.com/office/powerpoint/2010/main" val="2600934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blackWhite">
          <a:xfrm rot="5400000">
            <a:off x="1559964" y="1352980"/>
            <a:ext cx="1655763" cy="2639157"/>
          </a:xfrm>
          <a:prstGeom prst="upArrowCallout">
            <a:avLst>
              <a:gd name="adj1" fmla="val 25750"/>
              <a:gd name="adj2" fmla="val 28796"/>
              <a:gd name="adj3" fmla="val 33616"/>
              <a:gd name="adj4" fmla="val 49940"/>
            </a:avLst>
          </a:prstGeom>
          <a:solidFill>
            <a:srgbClr val="FF9900"/>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p>
        </p:txBody>
      </p:sp>
      <p:sp>
        <p:nvSpPr>
          <p:cNvPr id="162819" name="Rectangle 3"/>
          <p:cNvSpPr>
            <a:spLocks noChangeArrowheads="1"/>
          </p:cNvSpPr>
          <p:nvPr/>
        </p:nvSpPr>
        <p:spPr bwMode="blackWhite">
          <a:xfrm>
            <a:off x="1049216" y="1987552"/>
            <a:ext cx="1330569"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defRPr/>
            </a:pPr>
            <a:r>
              <a:rPr lang="es-ES_tradnl" sz="1600" b="1" dirty="0">
                <a:solidFill>
                  <a:srgbClr val="000000"/>
                </a:solidFill>
                <a:latin typeface="Tahoma" pitchFamily="34" charset="0"/>
              </a:rPr>
              <a:t>Tarifas Base de Acero y Polietileno</a:t>
            </a:r>
          </a:p>
        </p:txBody>
      </p:sp>
      <p:sp>
        <p:nvSpPr>
          <p:cNvPr id="25604" name="Rectangle 4"/>
          <p:cNvSpPr>
            <a:spLocks noChangeArrowheads="1"/>
          </p:cNvSpPr>
          <p:nvPr/>
        </p:nvSpPr>
        <p:spPr bwMode="blackWhite">
          <a:xfrm>
            <a:off x="4252546" y="1989140"/>
            <a:ext cx="1981200" cy="4110037"/>
          </a:xfrm>
          <a:prstGeom prst="rect">
            <a:avLst/>
          </a:prstGeom>
          <a:solidFill>
            <a:srgbClr val="FFFF99"/>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p>
        </p:txBody>
      </p:sp>
      <p:sp>
        <p:nvSpPr>
          <p:cNvPr id="162821" name="Rectangle 5"/>
          <p:cNvSpPr>
            <a:spLocks noChangeArrowheads="1"/>
          </p:cNvSpPr>
          <p:nvPr/>
        </p:nvSpPr>
        <p:spPr bwMode="blackWhite">
          <a:xfrm>
            <a:off x="4252546" y="2202341"/>
            <a:ext cx="1921119" cy="291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defRPr/>
            </a:pPr>
            <a:r>
              <a:rPr lang="es-ES_tradnl" sz="2400" b="1" dirty="0">
                <a:solidFill>
                  <a:srgbClr val="000000"/>
                </a:solidFill>
                <a:effectLst>
                  <a:outerShdw blurRad="38100" dist="38100" dir="2700000" algn="tl">
                    <a:srgbClr val="C0C0C0"/>
                  </a:outerShdw>
                </a:effectLst>
                <a:latin typeface="Tahoma" pitchFamily="34" charset="0"/>
              </a:rPr>
              <a:t>Tarifa </a:t>
            </a:r>
            <a:r>
              <a:rPr lang="es-ES_tradnl" sz="2400" b="1" dirty="0" smtClean="0">
                <a:solidFill>
                  <a:srgbClr val="000000"/>
                </a:solidFill>
                <a:effectLst>
                  <a:outerShdw blurRad="38100" dist="38100" dir="2700000" algn="tl">
                    <a:srgbClr val="C0C0C0"/>
                  </a:outerShdw>
                </a:effectLst>
                <a:latin typeface="Tahoma" pitchFamily="34" charset="0"/>
              </a:rPr>
              <a:t>Iniciales </a:t>
            </a:r>
            <a:r>
              <a:rPr lang="es-ES_tradnl" sz="2400" b="1" dirty="0">
                <a:solidFill>
                  <a:srgbClr val="000000"/>
                </a:solidFill>
                <a:effectLst>
                  <a:outerShdw blurRad="38100" dist="38100" dir="2700000" algn="tl">
                    <a:srgbClr val="C0C0C0"/>
                  </a:outerShdw>
                </a:effectLst>
                <a:latin typeface="Tahoma" pitchFamily="34" charset="0"/>
              </a:rPr>
              <a:t>por Cada Categoría Tarifaria</a:t>
            </a:r>
          </a:p>
        </p:txBody>
      </p:sp>
      <p:sp>
        <p:nvSpPr>
          <p:cNvPr id="25606" name="Rectangle 6"/>
          <p:cNvSpPr>
            <a:spLocks noGrp="1" noChangeArrowheads="1"/>
          </p:cNvSpPr>
          <p:nvPr>
            <p:ph type="title"/>
          </p:nvPr>
        </p:nvSpPr>
        <p:spPr>
          <a:xfrm>
            <a:off x="391258" y="1143000"/>
            <a:ext cx="7239000" cy="5159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_tradnl" sz="2600"/>
              <a:t>Fijación de la Tarifa de Distribución de Gas Natural</a:t>
            </a:r>
          </a:p>
        </p:txBody>
      </p:sp>
      <p:sp>
        <p:nvSpPr>
          <p:cNvPr id="25607" name="AutoShape 7"/>
          <p:cNvSpPr>
            <a:spLocks noChangeArrowheads="1"/>
          </p:cNvSpPr>
          <p:nvPr/>
        </p:nvSpPr>
        <p:spPr bwMode="blackWhite">
          <a:xfrm rot="5400000">
            <a:off x="1594401" y="3552033"/>
            <a:ext cx="1655763" cy="2705100"/>
          </a:xfrm>
          <a:prstGeom prst="upArrowCallout">
            <a:avLst>
              <a:gd name="adj1" fmla="val 25750"/>
              <a:gd name="adj2" fmla="val 28796"/>
              <a:gd name="adj3" fmla="val 34456"/>
              <a:gd name="adj4" fmla="val 49940"/>
            </a:avLst>
          </a:prstGeom>
          <a:solidFill>
            <a:srgbClr val="33CCCC"/>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p>
        </p:txBody>
      </p:sp>
      <p:sp>
        <p:nvSpPr>
          <p:cNvPr id="162824" name="Rectangle 8"/>
          <p:cNvSpPr>
            <a:spLocks noChangeArrowheads="1"/>
          </p:cNvSpPr>
          <p:nvPr/>
        </p:nvSpPr>
        <p:spPr bwMode="blackWhite">
          <a:xfrm>
            <a:off x="1049217" y="4376740"/>
            <a:ext cx="1364274"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defRPr/>
            </a:pPr>
            <a:r>
              <a:rPr lang="es-ES_tradnl" sz="1600" b="1">
                <a:solidFill>
                  <a:srgbClr val="000000"/>
                </a:solidFill>
                <a:latin typeface="Tahoma" pitchFamily="34" charset="0"/>
              </a:rPr>
              <a:t>Formulas Tarifarias  con Factores de Equilibrio Tarifario</a:t>
            </a:r>
          </a:p>
          <a:p>
            <a:pPr algn="ctr" eaLnBrk="0" hangingPunct="0">
              <a:buFontTx/>
              <a:buChar char="-"/>
              <a:defRPr/>
            </a:pPr>
            <a:endParaRPr lang="es-ES_tradnl" b="1">
              <a:solidFill>
                <a:srgbClr val="000000"/>
              </a:solidFill>
              <a:latin typeface="Tahoma" pitchFamily="34" charset="0"/>
            </a:endParaRPr>
          </a:p>
        </p:txBody>
      </p:sp>
      <p:sp>
        <p:nvSpPr>
          <p:cNvPr id="25609" name="AutoShape 9"/>
          <p:cNvSpPr>
            <a:spLocks noChangeArrowheads="1"/>
          </p:cNvSpPr>
          <p:nvPr/>
        </p:nvSpPr>
        <p:spPr bwMode="blackWhite">
          <a:xfrm rot="16200000" flipH="1">
            <a:off x="5541902" y="3084104"/>
            <a:ext cx="4176712" cy="2126273"/>
          </a:xfrm>
          <a:prstGeom prst="upArrowCallout">
            <a:avLst>
              <a:gd name="adj1" fmla="val 66015"/>
              <a:gd name="adj2" fmla="val 69390"/>
              <a:gd name="adj3" fmla="val 19412"/>
              <a:gd name="adj4" fmla="val 56694"/>
            </a:avLst>
          </a:prstGeom>
          <a:solidFill>
            <a:srgbClr val="339966"/>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339966"/>
            </a:extrusionClr>
            <a:contourClr>
              <a:srgbClr val="339966"/>
            </a:contourClr>
          </a:sp3d>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p>
        </p:txBody>
      </p:sp>
      <p:sp>
        <p:nvSpPr>
          <p:cNvPr id="162826" name="Rectangle 10"/>
          <p:cNvSpPr>
            <a:spLocks noChangeArrowheads="1"/>
          </p:cNvSpPr>
          <p:nvPr/>
        </p:nvSpPr>
        <p:spPr bwMode="blackWhite">
          <a:xfrm flipH="1">
            <a:off x="6422913" y="2734354"/>
            <a:ext cx="2180316" cy="3024188"/>
          </a:xfrm>
          <a:prstGeom prst="rect">
            <a:avLst/>
          </a:prstGeom>
          <a:noFill/>
          <a:ln>
            <a:noFill/>
          </a:ln>
          <a:effectLst/>
          <a:extLst>
            <a:ext uri="{909E8E84-426E-40DD-AFC4-6F175D3DCCD1}">
              <a14:hiddenFill xmlns:a14="http://schemas.microsoft.com/office/drawing/2010/main">
                <a:solidFill>
                  <a:schemeClr val="accent1">
                    <a:alpha val="59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0" hangingPunct="0">
              <a:defRPr/>
            </a:pPr>
            <a:r>
              <a:rPr lang="es-ES_tradnl" sz="1400" b="1" dirty="0">
                <a:solidFill>
                  <a:srgbClr val="000000"/>
                </a:solidFill>
                <a:latin typeface="Tahoma" pitchFamily="34" charset="0"/>
              </a:rPr>
              <a:t>Seguimiento del Equilibrio Tarifario Mediante Cuentas Contables en Manual de Contabilidad Regulatoria</a:t>
            </a:r>
          </a:p>
          <a:p>
            <a:pPr algn="r" eaLnBrk="0" hangingPunct="0">
              <a:defRPr/>
            </a:pPr>
            <a:endParaRPr lang="es-ES_tradnl" sz="1200" b="1" dirty="0">
              <a:solidFill>
                <a:srgbClr val="000000"/>
              </a:solidFill>
              <a:latin typeface="Tahoma" pitchFamily="34" charset="0"/>
            </a:endParaRPr>
          </a:p>
        </p:txBody>
      </p:sp>
      <p:sp>
        <p:nvSpPr>
          <p:cNvPr id="11" name="20 Cerrar llave"/>
          <p:cNvSpPr/>
          <p:nvPr/>
        </p:nvSpPr>
        <p:spPr>
          <a:xfrm rot="5400000">
            <a:off x="5106246" y="4383912"/>
            <a:ext cx="273799" cy="934747"/>
          </a:xfrm>
          <a:prstGeom prst="rightBrace">
            <a:avLst/>
          </a:prstGeom>
          <a:noFill/>
          <a:ln w="9525" cap="flat" cmpd="sng" algn="ctr">
            <a:solidFill>
              <a:srgbClr val="4F81BD">
                <a:shade val="95000"/>
                <a:satMod val="105000"/>
              </a:srgbClr>
            </a:solidFill>
            <a:prstDash val="solid"/>
          </a:ln>
          <a:effectLst/>
        </p:spPr>
        <p:txBody>
          <a:bodyPr rtlCol="0" anchor="ct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 name="21 CuadroTexto"/>
          <p:cNvSpPr txBox="1"/>
          <p:nvPr/>
        </p:nvSpPr>
        <p:spPr>
          <a:xfrm>
            <a:off x="4501794" y="4988185"/>
            <a:ext cx="1482702" cy="954107"/>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s-PE" sz="1400" b="1" dirty="0">
                <a:solidFill>
                  <a:prstClr val="black"/>
                </a:solidFill>
                <a:latin typeface="Calibri"/>
              </a:rPr>
              <a:t>Precios aseguran ahorro respecto al </a:t>
            </a:r>
            <a:r>
              <a:rPr lang="es-PE" sz="1400" b="1" dirty="0" smtClean="0">
                <a:solidFill>
                  <a:prstClr val="black"/>
                </a:solidFill>
                <a:latin typeface="Calibri"/>
              </a:rPr>
              <a:t>sustituto (&gt;20%)</a:t>
            </a:r>
            <a:endParaRPr lang="es-PE" sz="1400" b="1" dirty="0">
              <a:solidFill>
                <a:prstClr val="black"/>
              </a:solidFill>
              <a:latin typeface="Calibri"/>
            </a:endParaRPr>
          </a:p>
        </p:txBody>
      </p:sp>
      <p:sp>
        <p:nvSpPr>
          <p:cNvPr id="3" name="Marcador de número de diapositiva 2"/>
          <p:cNvSpPr>
            <a:spLocks noGrp="1"/>
          </p:cNvSpPr>
          <p:nvPr>
            <p:ph type="sldNum" sz="quarter" idx="12"/>
          </p:nvPr>
        </p:nvSpPr>
        <p:spPr/>
        <p:txBody>
          <a:bodyPr/>
          <a:lstStyle/>
          <a:p>
            <a:pPr>
              <a:defRPr/>
            </a:pPr>
            <a:fld id="{13AA389B-0E5D-486F-A6CD-9D1EC8AC9508}" type="slidenum">
              <a:rPr lang="es-ES" smtClean="0"/>
              <a:pPr>
                <a:defRPr/>
              </a:pPr>
              <a:t>38</a:t>
            </a:fld>
            <a:endParaRPr lang="es-ES"/>
          </a:p>
        </p:txBody>
      </p:sp>
    </p:spTree>
    <p:extLst>
      <p:ext uri="{BB962C8B-B14F-4D97-AF65-F5344CB8AC3E}">
        <p14:creationId xmlns:p14="http://schemas.microsoft.com/office/powerpoint/2010/main" val="167188125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8089900" y="6616700"/>
            <a:ext cx="1019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F78C4B5-5567-4903-8FFA-861E7D4EBAF5}" type="slidenum">
              <a:rPr lang="es-ES" altLang="es-PE" sz="1000" b="1">
                <a:solidFill>
                  <a:srgbClr val="FFFFFF"/>
                </a:solidFill>
              </a:rPr>
              <a:pPr algn="r" eaLnBrk="1" hangingPunct="1"/>
              <a:t>39</a:t>
            </a:fld>
            <a:endParaRPr lang="es-ES" altLang="es-PE" sz="1000" b="1">
              <a:solidFill>
                <a:srgbClr val="FFFFFF"/>
              </a:solidFill>
            </a:endParaRPr>
          </a:p>
        </p:txBody>
      </p:sp>
      <p:sp>
        <p:nvSpPr>
          <p:cNvPr id="16387" name="Text Box 3"/>
          <p:cNvSpPr txBox="1">
            <a:spLocks noChangeArrowheads="1"/>
          </p:cNvSpPr>
          <p:nvPr/>
        </p:nvSpPr>
        <p:spPr bwMode="auto">
          <a:xfrm>
            <a:off x="1115616" y="1251190"/>
            <a:ext cx="7345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PE" altLang="es-PE" b="1" dirty="0">
                <a:solidFill>
                  <a:srgbClr val="FF0000"/>
                </a:solidFill>
              </a:rPr>
              <a:t>Tarifas de Distribución </a:t>
            </a:r>
            <a:r>
              <a:rPr lang="es-PE" altLang="es-PE" b="1" dirty="0" smtClean="0">
                <a:solidFill>
                  <a:srgbClr val="FF0000"/>
                </a:solidFill>
              </a:rPr>
              <a:t>para el </a:t>
            </a:r>
            <a:r>
              <a:rPr lang="es-ES" altLang="es-PE" b="1" dirty="0" smtClean="0">
                <a:solidFill>
                  <a:srgbClr val="FF0000"/>
                </a:solidFill>
              </a:rPr>
              <a:t>Periodo de Tarifas Iniciales </a:t>
            </a:r>
            <a:endParaRPr lang="es-ES" altLang="es-PE" b="1" dirty="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616843252"/>
              </p:ext>
            </p:extLst>
          </p:nvPr>
        </p:nvGraphicFramePr>
        <p:xfrm>
          <a:off x="539552" y="1916832"/>
          <a:ext cx="6264697" cy="3362074"/>
        </p:xfrm>
        <a:graphic>
          <a:graphicData uri="http://schemas.openxmlformats.org/drawingml/2006/table">
            <a:tbl>
              <a:tblPr/>
              <a:tblGrid>
                <a:gridCol w="716754"/>
                <a:gridCol w="1155453"/>
                <a:gridCol w="929333"/>
                <a:gridCol w="1219858"/>
                <a:gridCol w="1271547"/>
                <a:gridCol w="971752"/>
              </a:tblGrid>
              <a:tr h="45402">
                <a:tc rowSpan="3">
                  <a:txBody>
                    <a:bodyPr/>
                    <a:lstStyle/>
                    <a:p>
                      <a:pPr algn="ctr" fontAlgn="ctr"/>
                      <a:r>
                        <a:rPr lang="es-PE" sz="1200" b="1" i="0" u="none" strike="noStrike" dirty="0">
                          <a:solidFill>
                            <a:srgbClr val="000000"/>
                          </a:solidFill>
                          <a:effectLst/>
                          <a:latin typeface="Calibri"/>
                        </a:rPr>
                        <a:t>Categoría Tarifaria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rowSpan="2">
                  <a:txBody>
                    <a:bodyPr/>
                    <a:lstStyle/>
                    <a:p>
                      <a:pPr algn="ctr" fontAlgn="ctr"/>
                      <a:r>
                        <a:rPr lang="es-PE" sz="1200" b="1" i="0" u="none" strike="noStrike" dirty="0">
                          <a:solidFill>
                            <a:srgbClr val="000000"/>
                          </a:solidFill>
                          <a:effectLst/>
                          <a:latin typeface="Calibri"/>
                        </a:rPr>
                        <a:t>Rango de Consumo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gridSpan="2">
                  <a:txBody>
                    <a:bodyPr/>
                    <a:lstStyle/>
                    <a:p>
                      <a:pPr algn="ctr" fontAlgn="ctr"/>
                      <a:r>
                        <a:rPr lang="es-PE" sz="1200" b="1" i="0" u="none" strike="noStrike" dirty="0">
                          <a:solidFill>
                            <a:srgbClr val="000000"/>
                          </a:solidFill>
                          <a:effectLst/>
                          <a:latin typeface="Calibri"/>
                        </a:rPr>
                        <a:t>Margen de Comercialización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c gridSpan="2">
                  <a:txBody>
                    <a:bodyPr/>
                    <a:lstStyle/>
                    <a:p>
                      <a:pPr algn="ctr" fontAlgn="ctr"/>
                      <a:r>
                        <a:rPr lang="es-PE" sz="1200" b="1" i="0" u="none" strike="noStrike" dirty="0">
                          <a:solidFill>
                            <a:srgbClr val="000000"/>
                          </a:solidFill>
                          <a:effectLst/>
                          <a:latin typeface="Calibri"/>
                        </a:rPr>
                        <a:t>Margen de Distribución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r>
              <a:tr h="170622">
                <a:tc vMerge="1">
                  <a:txBody>
                    <a:bodyPr/>
                    <a:lstStyle/>
                    <a:p>
                      <a:endParaRPr lang="es-PE"/>
                    </a:p>
                  </a:txBody>
                  <a:tcPr/>
                </a:tc>
                <a:tc vMerge="1">
                  <a:txBody>
                    <a:bodyPr/>
                    <a:lstStyle/>
                    <a:p>
                      <a:endParaRPr lang="es-PE"/>
                    </a:p>
                  </a:txBody>
                  <a:tcPr/>
                </a:tc>
                <a:tc gridSpan="2">
                  <a:txBody>
                    <a:bodyPr/>
                    <a:lstStyle/>
                    <a:p>
                      <a:pPr algn="ctr" fontAlgn="b"/>
                      <a:r>
                        <a:rPr lang="es-PE" sz="1200" b="1" i="0" u="none" strike="noStrike" dirty="0">
                          <a:solidFill>
                            <a:srgbClr val="000000"/>
                          </a:solidFill>
                          <a:effectLst/>
                          <a:latin typeface="Calibri"/>
                        </a:rPr>
                        <a:t>Fijo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c>
                  <a:txBody>
                    <a:bodyPr/>
                    <a:lstStyle/>
                    <a:p>
                      <a:pPr algn="ctr" fontAlgn="b"/>
                      <a:r>
                        <a:rPr lang="es-PE" sz="1200" b="1" i="0" u="none" strike="noStrike">
                          <a:solidFill>
                            <a:srgbClr val="000000"/>
                          </a:solidFill>
                          <a:effectLst/>
                          <a:latin typeface="Calibri"/>
                        </a:rPr>
                        <a:t>Fijo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c>
                  <a:txBody>
                    <a:bodyPr/>
                    <a:lstStyle/>
                    <a:p>
                      <a:pPr algn="ctr" fontAlgn="b"/>
                      <a:r>
                        <a:rPr lang="es-PE" sz="1200" b="1" i="0" u="none" strike="noStrike" dirty="0">
                          <a:solidFill>
                            <a:srgbClr val="000000"/>
                          </a:solidFill>
                          <a:effectLst/>
                          <a:latin typeface="Calibri"/>
                        </a:rPr>
                        <a:t>Variable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r>
              <a:tr h="173286">
                <a:tc vMerge="1">
                  <a:txBody>
                    <a:bodyPr/>
                    <a:lstStyle/>
                    <a:p>
                      <a:endParaRPr lang="es-PE"/>
                    </a:p>
                  </a:txBody>
                  <a:tcPr/>
                </a:tc>
                <a:tc>
                  <a:txBody>
                    <a:bodyPr/>
                    <a:lstStyle/>
                    <a:p>
                      <a:pPr algn="ctr" fontAlgn="b"/>
                      <a:r>
                        <a:rPr lang="es-PE" sz="1200" b="1" i="0" u="none" strike="noStrike">
                          <a:solidFill>
                            <a:srgbClr val="000000"/>
                          </a:solidFill>
                          <a:effectLst/>
                          <a:latin typeface="Calibri"/>
                        </a:rPr>
                        <a:t>Sm</a:t>
                      </a:r>
                      <a:r>
                        <a:rPr lang="es-PE" sz="1200" b="1" i="0" u="none" strike="noStrike" baseline="30000">
                          <a:solidFill>
                            <a:srgbClr val="000000"/>
                          </a:solidFill>
                          <a:effectLst/>
                          <a:latin typeface="Calibri"/>
                        </a:rPr>
                        <a:t>3</a:t>
                      </a:r>
                      <a:r>
                        <a:rPr lang="es-PE" sz="1200" b="1" i="0" u="none" strike="noStrike">
                          <a:solidFill>
                            <a:srgbClr val="000000"/>
                          </a:solidFill>
                          <a:effectLst/>
                          <a:latin typeface="Calibri"/>
                        </a:rPr>
                        <a:t>/Cliente-mes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PE" sz="1200" b="1" i="0" u="none" strike="noStrike" dirty="0">
                          <a:solidFill>
                            <a:srgbClr val="000000"/>
                          </a:solidFill>
                          <a:effectLst/>
                          <a:latin typeface="Calibri"/>
                        </a:rPr>
                        <a:t>US$/mes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PE" sz="1200" b="1" i="0" u="none" strike="noStrike" dirty="0">
                          <a:solidFill>
                            <a:srgbClr val="000000"/>
                          </a:solidFill>
                          <a:effectLst/>
                          <a:latin typeface="Calibri"/>
                        </a:rPr>
                        <a:t>US$/(Sm</a:t>
                      </a:r>
                      <a:r>
                        <a:rPr lang="es-PE" sz="1200" b="1" i="0" u="none" strike="noStrike" baseline="30000" dirty="0">
                          <a:solidFill>
                            <a:srgbClr val="000000"/>
                          </a:solidFill>
                          <a:effectLst/>
                          <a:latin typeface="Calibri"/>
                        </a:rPr>
                        <a:t>3</a:t>
                      </a:r>
                      <a:r>
                        <a:rPr lang="es-PE" sz="1200" b="1" i="0" u="none" strike="noStrike" dirty="0">
                          <a:solidFill>
                            <a:srgbClr val="000000"/>
                          </a:solidFill>
                          <a:effectLst/>
                          <a:latin typeface="Calibri"/>
                        </a:rPr>
                        <a:t>/d)-mes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PE" sz="1200" b="1" i="0" u="none" strike="noStrike" dirty="0">
                          <a:solidFill>
                            <a:srgbClr val="000000"/>
                          </a:solidFill>
                          <a:effectLst/>
                          <a:latin typeface="Calibri"/>
                        </a:rPr>
                        <a:t>US$/(Sm</a:t>
                      </a:r>
                      <a:r>
                        <a:rPr lang="es-PE" sz="1200" b="1" i="0" u="none" strike="noStrike" baseline="30000" dirty="0">
                          <a:solidFill>
                            <a:srgbClr val="000000"/>
                          </a:solidFill>
                          <a:effectLst/>
                          <a:latin typeface="Calibri"/>
                        </a:rPr>
                        <a:t>3</a:t>
                      </a:r>
                      <a:r>
                        <a:rPr lang="es-PE" sz="1200" b="1" i="0" u="none" strike="noStrike" dirty="0">
                          <a:solidFill>
                            <a:srgbClr val="000000"/>
                          </a:solidFill>
                          <a:effectLst/>
                          <a:latin typeface="Calibri"/>
                        </a:rPr>
                        <a:t>/d)-mes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PE" sz="1200" b="1" i="0" u="none" strike="noStrike" dirty="0">
                          <a:solidFill>
                            <a:srgbClr val="000000"/>
                          </a:solidFill>
                          <a:effectLst/>
                          <a:latin typeface="Calibri"/>
                        </a:rPr>
                        <a:t>US</a:t>
                      </a:r>
                      <a:r>
                        <a:rPr lang="es-PE" sz="1200" b="1" i="0" u="none" strike="noStrike" dirty="0" smtClean="0">
                          <a:solidFill>
                            <a:srgbClr val="000000"/>
                          </a:solidFill>
                          <a:effectLst/>
                          <a:latin typeface="Calibri"/>
                        </a:rPr>
                        <a:t>$/mil </a:t>
                      </a:r>
                      <a:r>
                        <a:rPr lang="es-PE" sz="1200" b="1" i="0" u="none" strike="noStrike" dirty="0">
                          <a:solidFill>
                            <a:srgbClr val="000000"/>
                          </a:solidFill>
                          <a:effectLst/>
                          <a:latin typeface="Calibri"/>
                        </a:rPr>
                        <a:t>Sm</a:t>
                      </a:r>
                      <a:r>
                        <a:rPr lang="es-PE" sz="1200" b="1" i="0" u="none" strike="noStrike" baseline="30000" dirty="0">
                          <a:solidFill>
                            <a:srgbClr val="000000"/>
                          </a:solidFill>
                          <a:effectLst/>
                          <a:latin typeface="Calibri"/>
                        </a:rPr>
                        <a:t>3</a:t>
                      </a:r>
                      <a:endParaRPr lang="es-PE" sz="12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r>
              <a:tr h="286323">
                <a:tc>
                  <a:txBody>
                    <a:bodyPr/>
                    <a:lstStyle/>
                    <a:p>
                      <a:pPr algn="ctr" fontAlgn="b"/>
                      <a:r>
                        <a:rPr lang="es-PE" sz="1400" b="0" i="0" u="none" strike="noStrike" dirty="0">
                          <a:solidFill>
                            <a:srgbClr val="000000"/>
                          </a:solidFill>
                          <a:effectLst/>
                          <a:latin typeface="Calibri" panose="020F0502020204030204" pitchFamily="34" charset="0"/>
                        </a:rPr>
                        <a:t>A1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0,17</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smtClean="0">
                          <a:solidFill>
                            <a:srgbClr val="000000"/>
                          </a:solidFill>
                          <a:effectLst/>
                          <a:latin typeface="Calibri" panose="020F0502020204030204" pitchFamily="34" charset="0"/>
                        </a:rPr>
                        <a:t>221,47</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3">
                <a:tc>
                  <a:txBody>
                    <a:bodyPr/>
                    <a:lstStyle/>
                    <a:p>
                      <a:pPr algn="ctr" fontAlgn="b"/>
                      <a:r>
                        <a:rPr lang="es-PE" sz="1400" b="0" i="0" u="none" strike="noStrike">
                          <a:solidFill>
                            <a:srgbClr val="000000"/>
                          </a:solidFill>
                          <a:effectLst/>
                          <a:latin typeface="Calibri" panose="020F0502020204030204" pitchFamily="34" charset="0"/>
                        </a:rPr>
                        <a:t>A2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95</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1,29</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smtClean="0">
                          <a:solidFill>
                            <a:srgbClr val="000000"/>
                          </a:solidFill>
                          <a:effectLst/>
                          <a:latin typeface="Calibri" panose="020F0502020204030204" pitchFamily="34" charset="0"/>
                        </a:rPr>
                        <a:t>213,07</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3">
                <a:tc>
                  <a:txBody>
                    <a:bodyPr/>
                    <a:lstStyle/>
                    <a:p>
                      <a:pPr algn="ctr" fontAlgn="b"/>
                      <a:r>
                        <a:rPr lang="es-PE" sz="1400" b="0" i="0" u="none" strike="noStrike">
                          <a:solidFill>
                            <a:srgbClr val="000000"/>
                          </a:solidFill>
                          <a:effectLst/>
                          <a:latin typeface="Calibri" panose="020F0502020204030204" pitchFamily="34" charset="0"/>
                        </a:rPr>
                        <a: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436</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5,35</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smtClean="0">
                          <a:solidFill>
                            <a:srgbClr val="000000"/>
                          </a:solidFill>
                          <a:effectLst/>
                          <a:latin typeface="Calibri" panose="020F0502020204030204" pitchFamily="34" charset="0"/>
                        </a:rPr>
                        <a:t>191,90</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3">
                <a:tc>
                  <a:txBody>
                    <a:bodyPr/>
                    <a:lstStyle/>
                    <a:p>
                      <a:pPr algn="ctr" fontAlgn="b"/>
                      <a:r>
                        <a:rPr lang="es-PE" sz="1400" b="0" i="0" u="none" strike="noStrike">
                          <a:solidFill>
                            <a:srgbClr val="000000"/>
                          </a:solidFill>
                          <a:effectLst/>
                          <a:latin typeface="Calibri" panose="020F0502020204030204" pitchFamily="34" charset="0"/>
                        </a:rPr>
                        <a:t>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43 </a:t>
                      </a:r>
                      <a:r>
                        <a:rPr lang="es-PE" sz="1400" b="0" i="0" u="none" strike="noStrike" dirty="0" smtClean="0">
                          <a:solidFill>
                            <a:srgbClr val="000000"/>
                          </a:solidFill>
                          <a:effectLst/>
                          <a:latin typeface="Calibri" panose="020F0502020204030204" pitchFamily="34" charset="0"/>
                        </a:rPr>
                        <a:t>928</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smtClean="0">
                          <a:solidFill>
                            <a:srgbClr val="000000"/>
                          </a:solidFill>
                          <a:effectLst/>
                          <a:latin typeface="Calibri" panose="020F0502020204030204" pitchFamily="34" charset="0"/>
                        </a:rPr>
                        <a:t>0,0716</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0,2864</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184,39</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3">
                <a:tc>
                  <a:txBody>
                    <a:bodyPr/>
                    <a:lstStyle/>
                    <a:p>
                      <a:pPr algn="ctr" fontAlgn="b"/>
                      <a:r>
                        <a:rPr lang="es-PE" sz="1400" b="0" i="0" u="none" strike="noStrike">
                          <a:solidFill>
                            <a:srgbClr val="000000"/>
                          </a:solidFill>
                          <a:effectLst/>
                          <a:latin typeface="Calibri" panose="020F0502020204030204" pitchFamily="34" charset="0"/>
                        </a:rPr>
                        <a:t>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104 </a:t>
                      </a:r>
                      <a:r>
                        <a:rPr lang="es-PE" sz="1400" b="0" i="0" u="none" strike="noStrike" dirty="0" smtClean="0">
                          <a:solidFill>
                            <a:srgbClr val="000000"/>
                          </a:solidFill>
                          <a:effectLst/>
                          <a:latin typeface="Calibri" panose="020F0502020204030204" pitchFamily="34" charset="0"/>
                        </a:rPr>
                        <a:t>827</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smtClean="0">
                          <a:solidFill>
                            <a:srgbClr val="000000"/>
                          </a:solidFill>
                          <a:effectLst/>
                          <a:latin typeface="Calibri" panose="020F0502020204030204" pitchFamily="34" charset="0"/>
                        </a:rPr>
                        <a:t>180,13</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74">
                <a:tc>
                  <a:txBody>
                    <a:bodyPr/>
                    <a:lstStyle/>
                    <a:p>
                      <a:pPr algn="ctr" fontAlgn="b"/>
                      <a:r>
                        <a:rPr lang="es-PE" sz="1400" b="0" i="0" u="none" strike="noStrike">
                          <a:solidFill>
                            <a:srgbClr val="000000"/>
                          </a:solidFill>
                          <a:effectLst/>
                          <a:latin typeface="Calibri" panose="020F0502020204030204" pitchFamily="34" charset="0"/>
                        </a:rPr>
                        <a:t>GNV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165 </a:t>
                      </a:r>
                      <a:r>
                        <a:rPr lang="es-PE" sz="1400" b="0" i="0" u="none" strike="noStrike" dirty="0" smtClean="0">
                          <a:solidFill>
                            <a:srgbClr val="000000"/>
                          </a:solidFill>
                          <a:effectLst/>
                          <a:latin typeface="Calibri" panose="020F0502020204030204" pitchFamily="34" charset="0"/>
                        </a:rPr>
                        <a:t>677</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smtClean="0">
                          <a:solidFill>
                            <a:srgbClr val="000000"/>
                          </a:solidFill>
                          <a:effectLst/>
                          <a:latin typeface="Calibri" panose="020F0502020204030204" pitchFamily="34" charset="0"/>
                        </a:rPr>
                        <a:t>0,0499</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0,1996</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128,52</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74">
                <a:tc>
                  <a:txBody>
                    <a:bodyPr/>
                    <a:lstStyle/>
                    <a:p>
                      <a:pPr algn="ctr" fontAlgn="b"/>
                      <a:r>
                        <a:rPr lang="es-PE" sz="1400" b="0" i="0" u="none" strike="noStrike">
                          <a:solidFill>
                            <a:srgbClr val="000000"/>
                          </a:solidFill>
                          <a:effectLst/>
                          <a:latin typeface="Calibri" panose="020F0502020204030204" pitchFamily="34" charset="0"/>
                        </a:rPr>
                        <a:t>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399 </a:t>
                      </a:r>
                      <a:r>
                        <a:rPr lang="es-PE" sz="1400" b="0" i="0" u="none" strike="noStrike" dirty="0" smtClean="0">
                          <a:solidFill>
                            <a:srgbClr val="000000"/>
                          </a:solidFill>
                          <a:effectLst/>
                          <a:latin typeface="Calibri" panose="020F0502020204030204" pitchFamily="34" charset="0"/>
                        </a:rPr>
                        <a:t>824</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smtClean="0">
                          <a:solidFill>
                            <a:srgbClr val="000000"/>
                          </a:solidFill>
                          <a:effectLst/>
                          <a:latin typeface="Calibri" panose="020F0502020204030204" pitchFamily="34" charset="0"/>
                        </a:rPr>
                        <a:t>0,0477</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0,1908</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122,86</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74">
                <a:tc>
                  <a:txBody>
                    <a:bodyPr/>
                    <a:lstStyle/>
                    <a:p>
                      <a:pPr algn="ctr" fontAlgn="b"/>
                      <a:r>
                        <a:rPr lang="es-PE" sz="1400" b="0" i="0" u="none" strike="noStrike">
                          <a:solidFill>
                            <a:srgbClr val="000000"/>
                          </a:solidFill>
                          <a:effectLst/>
                          <a:latin typeface="Calibri" panose="020F0502020204030204" pitchFamily="34" charset="0"/>
                        </a:rPr>
                        <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4 404 </a:t>
                      </a:r>
                      <a:r>
                        <a:rPr lang="es-PE" sz="1400" b="0" i="0" u="none" strike="noStrike" dirty="0" smtClean="0">
                          <a:solidFill>
                            <a:srgbClr val="000000"/>
                          </a:solidFill>
                          <a:effectLst/>
                          <a:latin typeface="Calibri" panose="020F0502020204030204" pitchFamily="34" charset="0"/>
                        </a:rPr>
                        <a:t>363</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smtClean="0">
                          <a:solidFill>
                            <a:srgbClr val="000000"/>
                          </a:solidFill>
                          <a:effectLst/>
                          <a:latin typeface="Calibri" panose="020F0502020204030204" pitchFamily="34" charset="0"/>
                        </a:rPr>
                        <a:t>0,7818</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3,1273</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128,52</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74">
                <a:tc>
                  <a:txBody>
                    <a:bodyPr/>
                    <a:lstStyle/>
                    <a:p>
                      <a:pPr algn="ctr" fontAlgn="b"/>
                      <a:r>
                        <a:rPr lang="es-PE" sz="1400" b="0" i="0" u="none" strike="noStrike">
                          <a:solidFill>
                            <a:srgbClr val="000000"/>
                          </a:solidFill>
                          <a:effectLst/>
                          <a:latin typeface="Calibri" panose="020F0502020204030204" pitchFamily="34" charset="0"/>
                        </a:rPr>
                        <a:t>REF</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7 290 </a:t>
                      </a:r>
                      <a:r>
                        <a:rPr lang="es-PE" sz="1400" b="0" i="0" u="none" strike="noStrike" dirty="0" smtClean="0">
                          <a:solidFill>
                            <a:srgbClr val="000000"/>
                          </a:solidFill>
                          <a:effectLst/>
                          <a:latin typeface="Calibri" panose="020F0502020204030204" pitchFamily="34" charset="0"/>
                        </a:rPr>
                        <a:t>764</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smtClean="0">
                          <a:solidFill>
                            <a:srgbClr val="000000"/>
                          </a:solidFill>
                          <a:effectLst/>
                          <a:latin typeface="Calibri" panose="020F0502020204030204" pitchFamily="34" charset="0"/>
                        </a:rPr>
                        <a:t>0,5091</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2,0364</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83,69</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3">
                <a:tc>
                  <a:txBody>
                    <a:bodyPr/>
                    <a:lstStyle/>
                    <a:p>
                      <a:pPr algn="ctr" fontAlgn="b"/>
                      <a:r>
                        <a:rPr lang="es-PE" sz="1400" b="0" i="0" u="none" strike="noStrike">
                          <a:solidFill>
                            <a:srgbClr val="000000"/>
                          </a:solidFill>
                          <a:effectLst/>
                          <a:latin typeface="Calibri" panose="020F0502020204030204" pitchFamily="34" charset="0"/>
                        </a:rPr>
                        <a:t>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11 574 </a:t>
                      </a:r>
                      <a:r>
                        <a:rPr lang="es-PE" sz="1400" b="0" i="0" u="none" strike="noStrike" dirty="0" smtClean="0">
                          <a:solidFill>
                            <a:srgbClr val="000000"/>
                          </a:solidFill>
                          <a:effectLst/>
                          <a:latin typeface="Calibri" panose="020F0502020204030204" pitchFamily="34" charset="0"/>
                        </a:rPr>
                        <a:t>760</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dirty="0" smtClean="0">
                          <a:solidFill>
                            <a:srgbClr val="000000"/>
                          </a:solidFill>
                          <a:effectLst/>
                          <a:latin typeface="Calibri" panose="020F0502020204030204" pitchFamily="34" charset="0"/>
                        </a:rPr>
                        <a:t>0,3632</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1,4528</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59,70</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7236296" y="1628800"/>
            <a:ext cx="1570264" cy="338554"/>
          </a:xfrm>
          <a:prstGeom prst="rect">
            <a:avLst/>
          </a:prstGeom>
          <a:noFill/>
        </p:spPr>
        <p:txBody>
          <a:bodyPr wrap="square" rtlCol="0">
            <a:spAutoFit/>
          </a:bodyPr>
          <a:lstStyle/>
          <a:p>
            <a:pPr algn="ctr"/>
            <a:r>
              <a:rPr lang="es-PE" sz="1600" dirty="0" smtClean="0"/>
              <a:t>Estimación</a:t>
            </a:r>
            <a:endParaRPr lang="es-PE" sz="1600" dirty="0"/>
          </a:p>
        </p:txBody>
      </p:sp>
      <p:sp>
        <p:nvSpPr>
          <p:cNvPr id="8" name="7 CuadroTexto"/>
          <p:cNvSpPr txBox="1"/>
          <p:nvPr/>
        </p:nvSpPr>
        <p:spPr>
          <a:xfrm>
            <a:off x="899592" y="5930012"/>
            <a:ext cx="4055919" cy="307777"/>
          </a:xfrm>
          <a:prstGeom prst="rect">
            <a:avLst/>
          </a:prstGeom>
          <a:noFill/>
        </p:spPr>
        <p:txBody>
          <a:bodyPr wrap="none" rtlCol="0">
            <a:spAutoFit/>
          </a:bodyPr>
          <a:lstStyle/>
          <a:p>
            <a:r>
              <a:rPr lang="es-PE" sz="1400" dirty="0" smtClean="0"/>
              <a:t>MDCL: Margen de Distribución por GNC o GNL, </a:t>
            </a:r>
            <a:endParaRPr lang="es-PE" sz="1400" dirty="0"/>
          </a:p>
        </p:txBody>
      </p:sp>
      <p:graphicFrame>
        <p:nvGraphicFramePr>
          <p:cNvPr id="9" name="8 Tabla"/>
          <p:cNvGraphicFramePr>
            <a:graphicFrameLocks noGrp="1"/>
          </p:cNvGraphicFramePr>
          <p:nvPr>
            <p:extLst>
              <p:ext uri="{D42A27DB-BD31-4B8C-83A1-F6EECF244321}">
                <p14:modId xmlns:p14="http://schemas.microsoft.com/office/powerpoint/2010/main" val="583923395"/>
              </p:ext>
            </p:extLst>
          </p:nvPr>
        </p:nvGraphicFramePr>
        <p:xfrm>
          <a:off x="7500082" y="2028594"/>
          <a:ext cx="1032358" cy="3272614"/>
        </p:xfrm>
        <a:graphic>
          <a:graphicData uri="http://schemas.openxmlformats.org/drawingml/2006/table">
            <a:tbl>
              <a:tblPr/>
              <a:tblGrid>
                <a:gridCol w="1032358"/>
              </a:tblGrid>
              <a:tr h="451394">
                <a:tc>
                  <a:txBody>
                    <a:bodyPr/>
                    <a:lstStyle/>
                    <a:p>
                      <a:pPr algn="ctr" fontAlgn="ctr"/>
                      <a:r>
                        <a:rPr lang="es-PE" sz="1200" b="1" i="0" u="none" strike="noStrike" dirty="0">
                          <a:solidFill>
                            <a:srgbClr val="000000"/>
                          </a:solidFill>
                          <a:effectLst/>
                          <a:latin typeface="Calibri"/>
                        </a:rPr>
                        <a:t>MDCL</a:t>
                      </a:r>
                      <a:br>
                        <a:rPr lang="es-PE" sz="1200" b="1" i="0" u="none" strike="noStrike" dirty="0">
                          <a:solidFill>
                            <a:srgbClr val="000000"/>
                          </a:solidFill>
                          <a:effectLst/>
                          <a:latin typeface="Calibri"/>
                        </a:rPr>
                      </a:br>
                      <a:r>
                        <a:rPr lang="es-PE" sz="1200" b="1" i="0" u="none" strike="noStrike" dirty="0">
                          <a:solidFill>
                            <a:srgbClr val="000000"/>
                          </a:solidFill>
                          <a:effectLst/>
                          <a:latin typeface="Calibri"/>
                        </a:rPr>
                        <a:t>US</a:t>
                      </a:r>
                      <a:r>
                        <a:rPr lang="es-PE" sz="1200" b="1" i="0" u="none" strike="noStrike" dirty="0" smtClean="0">
                          <a:solidFill>
                            <a:srgbClr val="000000"/>
                          </a:solidFill>
                          <a:effectLst/>
                          <a:latin typeface="Calibri"/>
                        </a:rPr>
                        <a:t>$/mil</a:t>
                      </a:r>
                      <a:r>
                        <a:rPr lang="es-PE" sz="1200" b="1" i="0" u="none" strike="noStrike" baseline="0" dirty="0" smtClean="0">
                          <a:solidFill>
                            <a:srgbClr val="000000"/>
                          </a:solidFill>
                          <a:effectLst/>
                          <a:latin typeface="Calibri"/>
                        </a:rPr>
                        <a:t> </a:t>
                      </a:r>
                      <a:r>
                        <a:rPr lang="es-PE" sz="1200" b="1" i="0" u="none" strike="noStrike" dirty="0" smtClean="0">
                          <a:solidFill>
                            <a:srgbClr val="000000"/>
                          </a:solidFill>
                          <a:effectLst/>
                          <a:latin typeface="Calibri"/>
                        </a:rPr>
                        <a:t>m</a:t>
                      </a:r>
                      <a:r>
                        <a:rPr lang="es-PE" sz="1200" b="1" i="0" u="none" strike="noStrike" baseline="30000" dirty="0" smtClean="0">
                          <a:solidFill>
                            <a:srgbClr val="000000"/>
                          </a:solidFill>
                          <a:effectLst/>
                          <a:latin typeface="Calibri"/>
                        </a:rPr>
                        <a:t>3</a:t>
                      </a:r>
                      <a:endParaRPr lang="es-PE"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r>
              <a:tr h="282122">
                <a:tc>
                  <a:txBody>
                    <a:bodyPr/>
                    <a:lstStyle/>
                    <a:p>
                      <a:pPr algn="ctr" fontAlgn="b"/>
                      <a:r>
                        <a:rPr lang="es-PE" sz="1400" b="0" i="0" u="none" strike="noStrike" dirty="0">
                          <a:solidFill>
                            <a:srgbClr val="000000"/>
                          </a:solidFill>
                          <a:effectLst/>
                          <a:latin typeface="Calibri"/>
                        </a:rPr>
                        <a:t>8.48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dirty="0">
                          <a:solidFill>
                            <a:srgbClr val="000000"/>
                          </a:solidFill>
                          <a:effectLst/>
                          <a:latin typeface="Calibri"/>
                        </a:rPr>
                        <a:t>8.15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dirty="0">
                          <a:solidFill>
                            <a:srgbClr val="000000"/>
                          </a:solidFill>
                          <a:effectLst/>
                          <a:latin typeface="Calibri"/>
                        </a:rPr>
                        <a:t>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dirty="0">
                          <a:solidFill>
                            <a:srgbClr val="000000"/>
                          </a:solidFill>
                          <a:effectLst/>
                          <a:latin typeface="Calibri"/>
                        </a:rPr>
                        <a:t>7.06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dirty="0">
                          <a:solidFill>
                            <a:srgbClr val="000000"/>
                          </a:solidFill>
                          <a:effectLst/>
                          <a:latin typeface="Calibri"/>
                        </a:rPr>
                        <a:t>6.48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dirty="0">
                          <a:solidFill>
                            <a:srgbClr val="000000"/>
                          </a:solidFill>
                          <a:effectLst/>
                          <a:latin typeface="Calibri"/>
                        </a:rPr>
                        <a:t>4.92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dirty="0">
                          <a:solidFill>
                            <a:srgbClr val="000000"/>
                          </a:solidFill>
                          <a:effectLst/>
                          <a:latin typeface="Calibri"/>
                        </a:rPr>
                        <a:t>4.70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dirty="0">
                          <a:solidFill>
                            <a:srgbClr val="000000"/>
                          </a:solidFill>
                          <a:effectLst/>
                          <a:latin typeface="Calibri"/>
                        </a:rPr>
                        <a:t>4.62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dirty="0">
                          <a:solidFill>
                            <a:srgbClr val="000000"/>
                          </a:solidFill>
                          <a:effectLst/>
                          <a:latin typeface="Calibri"/>
                        </a:rPr>
                        <a:t>3.01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dirty="0">
                          <a:solidFill>
                            <a:srgbClr val="000000"/>
                          </a:solidFill>
                          <a:effectLst/>
                          <a:latin typeface="Calibri"/>
                        </a:rPr>
                        <a:t>2.15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470244729"/>
              </p:ext>
            </p:extLst>
          </p:nvPr>
        </p:nvGraphicFramePr>
        <p:xfrm>
          <a:off x="5864696" y="5805264"/>
          <a:ext cx="2743200" cy="400050"/>
        </p:xfrm>
        <a:graphic>
          <a:graphicData uri="http://schemas.openxmlformats.org/drawingml/2006/table">
            <a:tbl>
              <a:tblPr/>
              <a:tblGrid>
                <a:gridCol w="1219200"/>
                <a:gridCol w="762000"/>
                <a:gridCol w="762000"/>
              </a:tblGrid>
              <a:tr h="200025">
                <a:tc>
                  <a:txBody>
                    <a:bodyPr/>
                    <a:lstStyle/>
                    <a:p>
                      <a:pPr algn="ctr" fontAlgn="ctr"/>
                      <a:r>
                        <a:rPr lang="es-PE" sz="1000" b="1" i="0" u="none" strike="noStrike">
                          <a:solidFill>
                            <a:srgbClr val="000000"/>
                          </a:solidFill>
                          <a:effectLst/>
                          <a:latin typeface="Calibri"/>
                        </a:rPr>
                        <a:t>Ítem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PE" sz="1000" b="1" i="0" u="none" strike="noStrike">
                          <a:solidFill>
                            <a:srgbClr val="000000"/>
                          </a:solidFill>
                          <a:effectLst/>
                          <a:latin typeface="Calibri"/>
                        </a:rPr>
                        <a:t>Unidad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PE" sz="1000" b="1" i="0" u="none" strike="noStrike">
                          <a:solidFill>
                            <a:srgbClr val="000000"/>
                          </a:solidFill>
                          <a:effectLst/>
                          <a:latin typeface="Calibri"/>
                        </a:rPr>
                        <a:t>Valor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200025">
                <a:tc>
                  <a:txBody>
                    <a:bodyPr/>
                    <a:lstStyle/>
                    <a:p>
                      <a:pPr algn="l" fontAlgn="ctr"/>
                      <a:r>
                        <a:rPr lang="es-PE" sz="1000" b="1" i="0" u="none" strike="noStrike">
                          <a:solidFill>
                            <a:srgbClr val="000000"/>
                          </a:solidFill>
                          <a:effectLst/>
                          <a:latin typeface="Calibri"/>
                        </a:rPr>
                        <a:t>COSTO MEDIO GNC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000" b="1" i="0" u="none" strike="noStrike">
                          <a:solidFill>
                            <a:srgbClr val="000000"/>
                          </a:solidFill>
                          <a:effectLst/>
                          <a:latin typeface="Calibri"/>
                        </a:rPr>
                        <a:t>US$/mil m</a:t>
                      </a:r>
                      <a:r>
                        <a:rPr lang="es-PE" sz="1000" b="1" i="0" u="none" strike="noStrike" baseline="30000">
                          <a:solidFill>
                            <a:srgbClr val="000000"/>
                          </a:solidFill>
                          <a:effectLst/>
                          <a:latin typeface="Calibri"/>
                        </a:rPr>
                        <a:t>3</a:t>
                      </a:r>
                      <a:endParaRPr lang="es-PE" sz="10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000" b="1" i="0" u="none" strike="noStrike" dirty="0">
                          <a:solidFill>
                            <a:srgbClr val="000000"/>
                          </a:solidFill>
                          <a:effectLst/>
                          <a:latin typeface="Calibri"/>
                        </a:rPr>
                        <a:t>3,55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Flecha derecha"/>
          <p:cNvSpPr/>
          <p:nvPr/>
        </p:nvSpPr>
        <p:spPr>
          <a:xfrm>
            <a:off x="4955511" y="5805264"/>
            <a:ext cx="696609" cy="43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Flecha derecha"/>
          <p:cNvSpPr/>
          <p:nvPr/>
        </p:nvSpPr>
        <p:spPr>
          <a:xfrm rot="16200000">
            <a:off x="7565638" y="5365445"/>
            <a:ext cx="696609" cy="43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39</a:t>
            </a:fld>
            <a:endParaRPr lang="es-ES"/>
          </a:p>
        </p:txBody>
      </p:sp>
    </p:spTree>
    <p:extLst>
      <p:ext uri="{BB962C8B-B14F-4D97-AF65-F5344CB8AC3E}">
        <p14:creationId xmlns:p14="http://schemas.microsoft.com/office/powerpoint/2010/main" val="316084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Determinación del Costo Medio</a:t>
            </a:r>
            <a:endParaRPr lang="es-ES" dirty="0"/>
          </a:p>
        </p:txBody>
      </p:sp>
      <p:sp>
        <p:nvSpPr>
          <p:cNvPr id="4" name="Marcador de número de diapositiva 3"/>
          <p:cNvSpPr>
            <a:spLocks noGrp="1"/>
          </p:cNvSpPr>
          <p:nvPr>
            <p:ph type="sldNum" sz="quarter" idx="12"/>
          </p:nvPr>
        </p:nvSpPr>
        <p:spPr/>
        <p:txBody>
          <a:bodyPr/>
          <a:lstStyle/>
          <a:p>
            <a:pPr>
              <a:defRPr/>
            </a:pPr>
            <a:fld id="{13AA389B-0E5D-486F-A6CD-9D1EC8AC9508}" type="slidenum">
              <a:rPr lang="es-ES" smtClean="0"/>
              <a:pPr>
                <a:defRPr/>
              </a:pPr>
              <a:t>4</a:t>
            </a:fld>
            <a:endParaRPr lang="es-ES"/>
          </a:p>
        </p:txBody>
      </p:sp>
      <mc:AlternateContent xmlns:mc="http://schemas.openxmlformats.org/markup-compatibility/2006">
        <mc:Choice xmlns:a14="http://schemas.microsoft.com/office/drawing/2010/main" Requires="a14">
          <p:sp>
            <p:nvSpPr>
              <p:cNvPr id="7" name="Rectángulo 6"/>
              <p:cNvSpPr/>
              <p:nvPr/>
            </p:nvSpPr>
            <p:spPr>
              <a:xfrm>
                <a:off x="1009755" y="2094931"/>
                <a:ext cx="6933420" cy="1154098"/>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PE" i="1">
                          <a:latin typeface="Cambria Math" panose="02040503050406030204" pitchFamily="18" charset="0"/>
                        </a:rPr>
                        <m:t>𝐶𝑜𝑠𝑡𝑜</m:t>
                      </m:r>
                      <m:r>
                        <a:rPr lang="es-PE" i="0">
                          <a:latin typeface="Cambria Math" panose="02040503050406030204" pitchFamily="18" charset="0"/>
                        </a:rPr>
                        <m:t> </m:t>
                      </m:r>
                      <m:r>
                        <a:rPr lang="es-PE" i="1">
                          <a:latin typeface="Cambria Math" panose="02040503050406030204" pitchFamily="18" charset="0"/>
                        </a:rPr>
                        <m:t>𝑀𝑒𝑑𝑖𝑜</m:t>
                      </m:r>
                      <m:r>
                        <a:rPr lang="es-PE" i="0">
                          <a:latin typeface="Cambria Math" panose="02040503050406030204" pitchFamily="18" charset="0"/>
                        </a:rPr>
                        <m:t>= </m:t>
                      </m:r>
                      <m:f>
                        <m:fPr>
                          <m:ctrlPr>
                            <a:rPr lang="es-PE" i="1">
                              <a:latin typeface="Cambria Math" panose="02040503050406030204" pitchFamily="18" charset="0"/>
                            </a:rPr>
                          </m:ctrlPr>
                        </m:fPr>
                        <m:num>
                          <m:nary>
                            <m:naryPr>
                              <m:chr m:val="∑"/>
                              <m:limLoc m:val="undOvr"/>
                              <m:ctrlPr>
                                <a:rPr lang="es-PE" i="1">
                                  <a:latin typeface="Cambria Math" panose="02040503050406030204" pitchFamily="18" charset="0"/>
                                </a:rPr>
                              </m:ctrlPr>
                            </m:naryPr>
                            <m:sub>
                              <m:r>
                                <a:rPr lang="es-PE" i="1">
                                  <a:latin typeface="Cambria Math" panose="02040503050406030204" pitchFamily="18" charset="0"/>
                                </a:rPr>
                                <m:t>𝑖</m:t>
                              </m:r>
                              <m:r>
                                <a:rPr lang="es-PE" i="0">
                                  <a:latin typeface="Cambria Math" panose="02040503050406030204" pitchFamily="18" charset="0"/>
                                </a:rPr>
                                <m:t>=</m:t>
                              </m:r>
                              <m:r>
                                <a:rPr lang="es-PE" i="0">
                                  <a:latin typeface="Cambria Math" panose="02040503050406030204" pitchFamily="18" charset="0"/>
                                </a:rPr>
                                <m:t>1</m:t>
                              </m:r>
                            </m:sub>
                            <m:sup>
                              <m:r>
                                <a:rPr lang="es-PE" i="1">
                                  <a:latin typeface="Cambria Math" panose="02040503050406030204" pitchFamily="18" charset="0"/>
                                </a:rPr>
                                <m:t>𝑁</m:t>
                              </m:r>
                            </m:sup>
                            <m:e>
                              <m:d>
                                <m:dPr>
                                  <m:ctrlPr>
                                    <a:rPr lang="es-PE" i="1">
                                      <a:latin typeface="Cambria Math" panose="02040503050406030204" pitchFamily="18" charset="0"/>
                                    </a:rPr>
                                  </m:ctrlPr>
                                </m:dPr>
                                <m:e>
                                  <m:f>
                                    <m:fPr>
                                      <m:ctrlPr>
                                        <a:rPr lang="es-PE" i="1">
                                          <a:latin typeface="Cambria Math" panose="02040503050406030204" pitchFamily="18" charset="0"/>
                                        </a:rPr>
                                      </m:ctrlPr>
                                    </m:fPr>
                                    <m:num>
                                      <m:sSub>
                                        <m:sSubPr>
                                          <m:ctrlPr>
                                            <a:rPr lang="es-PE" i="1">
                                              <a:latin typeface="Cambria Math" panose="02040503050406030204" pitchFamily="18" charset="0"/>
                                            </a:rPr>
                                          </m:ctrlPr>
                                        </m:sSubPr>
                                        <m:e>
                                          <m:r>
                                            <a:rPr lang="es-PE" i="1">
                                              <a:latin typeface="Cambria Math" panose="02040503050406030204" pitchFamily="18" charset="0"/>
                                            </a:rPr>
                                            <m:t>𝑎𝐶𝐼</m:t>
                                          </m:r>
                                        </m:e>
                                        <m:sub>
                                          <m:r>
                                            <a:rPr lang="es-PE" i="1">
                                              <a:latin typeface="Cambria Math" panose="02040503050406030204" pitchFamily="18" charset="0"/>
                                            </a:rPr>
                                            <m:t>𝑖</m:t>
                                          </m:r>
                                        </m:sub>
                                      </m:sSub>
                                      <m:r>
                                        <a:rPr lang="es-PE" i="0">
                                          <a:latin typeface="Cambria Math" panose="02040503050406030204" pitchFamily="18" charset="0"/>
                                        </a:rPr>
                                        <m:t>+</m:t>
                                      </m:r>
                                      <m:sSub>
                                        <m:sSubPr>
                                          <m:ctrlPr>
                                            <a:rPr lang="es-PE" i="1">
                                              <a:latin typeface="Cambria Math" panose="02040503050406030204" pitchFamily="18" charset="0"/>
                                            </a:rPr>
                                          </m:ctrlPr>
                                        </m:sSubPr>
                                        <m:e>
                                          <m:r>
                                            <a:rPr lang="es-PE" i="1">
                                              <a:latin typeface="Cambria Math" panose="02040503050406030204" pitchFamily="18" charset="0"/>
                                            </a:rPr>
                                            <m:t>𝐶𝑂𝑦𝑀</m:t>
                                          </m:r>
                                        </m:e>
                                        <m:sub>
                                          <m:r>
                                            <a:rPr lang="es-PE" i="1">
                                              <a:latin typeface="Cambria Math" panose="02040503050406030204" pitchFamily="18" charset="0"/>
                                            </a:rPr>
                                            <m:t>𝑖</m:t>
                                          </m:r>
                                        </m:sub>
                                      </m:sSub>
                                    </m:num>
                                    <m:den>
                                      <m:sSup>
                                        <m:sSupPr>
                                          <m:ctrlPr>
                                            <a:rPr lang="es-PE" i="1">
                                              <a:latin typeface="Cambria Math" panose="02040503050406030204" pitchFamily="18" charset="0"/>
                                            </a:rPr>
                                          </m:ctrlPr>
                                        </m:sSupPr>
                                        <m:e>
                                          <m:d>
                                            <m:dPr>
                                              <m:ctrlPr>
                                                <a:rPr lang="es-PE" i="1">
                                                  <a:latin typeface="Cambria Math" panose="02040503050406030204" pitchFamily="18" charset="0"/>
                                                </a:rPr>
                                              </m:ctrlPr>
                                            </m:dPr>
                                            <m:e>
                                              <m:r>
                                                <a:rPr lang="es-PE" i="0">
                                                  <a:latin typeface="Cambria Math" panose="02040503050406030204" pitchFamily="18" charset="0"/>
                                                </a:rPr>
                                                <m:t>1</m:t>
                                              </m:r>
                                              <m:r>
                                                <a:rPr lang="es-PE" i="0">
                                                  <a:latin typeface="Cambria Math" panose="02040503050406030204" pitchFamily="18" charset="0"/>
                                                </a:rPr>
                                                <m:t>+</m:t>
                                              </m:r>
                                              <m:r>
                                                <a:rPr lang="es-PE" i="1">
                                                  <a:latin typeface="Cambria Math" panose="02040503050406030204" pitchFamily="18" charset="0"/>
                                                </a:rPr>
                                                <m:t>𝑟</m:t>
                                              </m:r>
                                            </m:e>
                                          </m:d>
                                        </m:e>
                                        <m:sup>
                                          <m:r>
                                            <a:rPr lang="es-PE" i="1">
                                              <a:latin typeface="Cambria Math" panose="02040503050406030204" pitchFamily="18" charset="0"/>
                                            </a:rPr>
                                            <m:t>𝑖</m:t>
                                          </m:r>
                                        </m:sup>
                                      </m:sSup>
                                    </m:den>
                                  </m:f>
                                </m:e>
                              </m:d>
                            </m:e>
                          </m:nary>
                        </m:num>
                        <m:den>
                          <m:nary>
                            <m:naryPr>
                              <m:chr m:val="∑"/>
                              <m:limLoc m:val="undOvr"/>
                              <m:ctrlPr>
                                <a:rPr lang="es-PE" i="1">
                                  <a:latin typeface="Cambria Math" panose="02040503050406030204" pitchFamily="18" charset="0"/>
                                </a:rPr>
                              </m:ctrlPr>
                            </m:naryPr>
                            <m:sub>
                              <m:r>
                                <a:rPr lang="es-PE" i="1">
                                  <a:latin typeface="Cambria Math" panose="02040503050406030204" pitchFamily="18" charset="0"/>
                                </a:rPr>
                                <m:t>𝑖</m:t>
                              </m:r>
                              <m:r>
                                <a:rPr lang="es-PE" i="0">
                                  <a:latin typeface="Cambria Math" panose="02040503050406030204" pitchFamily="18" charset="0"/>
                                </a:rPr>
                                <m:t>=</m:t>
                              </m:r>
                              <m:r>
                                <a:rPr lang="es-PE" i="0">
                                  <a:latin typeface="Cambria Math" panose="02040503050406030204" pitchFamily="18" charset="0"/>
                                </a:rPr>
                                <m:t>1</m:t>
                              </m:r>
                            </m:sub>
                            <m:sup>
                              <m:r>
                                <a:rPr lang="es-PE" i="1">
                                  <a:latin typeface="Cambria Math" panose="02040503050406030204" pitchFamily="18" charset="0"/>
                                </a:rPr>
                                <m:t>𝑁</m:t>
                              </m:r>
                            </m:sup>
                            <m:e>
                              <m:d>
                                <m:dPr>
                                  <m:ctrlPr>
                                    <a:rPr lang="es-PE" i="1">
                                      <a:latin typeface="Cambria Math" panose="02040503050406030204" pitchFamily="18" charset="0"/>
                                    </a:rPr>
                                  </m:ctrlPr>
                                </m:dPr>
                                <m:e>
                                  <m:f>
                                    <m:fPr>
                                      <m:ctrlPr>
                                        <a:rPr lang="es-PE" i="1">
                                          <a:latin typeface="Cambria Math" panose="02040503050406030204" pitchFamily="18" charset="0"/>
                                        </a:rPr>
                                      </m:ctrlPr>
                                    </m:fPr>
                                    <m:num>
                                      <m:sSub>
                                        <m:sSubPr>
                                          <m:ctrlPr>
                                            <a:rPr lang="es-PE" i="1">
                                              <a:latin typeface="Cambria Math" panose="02040503050406030204" pitchFamily="18" charset="0"/>
                                            </a:rPr>
                                          </m:ctrlPr>
                                        </m:sSubPr>
                                        <m:e>
                                          <m:r>
                                            <a:rPr lang="es-PE" i="1">
                                              <a:latin typeface="Cambria Math" panose="02040503050406030204" pitchFamily="18" charset="0"/>
                                            </a:rPr>
                                            <m:t>𝐷</m:t>
                                          </m:r>
                                        </m:e>
                                        <m:sub>
                                          <m:r>
                                            <a:rPr lang="es-PE" i="1">
                                              <a:latin typeface="Cambria Math" panose="02040503050406030204" pitchFamily="18" charset="0"/>
                                            </a:rPr>
                                            <m:t>𝑖</m:t>
                                          </m:r>
                                        </m:sub>
                                      </m:sSub>
                                    </m:num>
                                    <m:den>
                                      <m:sSup>
                                        <m:sSupPr>
                                          <m:ctrlPr>
                                            <a:rPr lang="es-PE" i="1">
                                              <a:latin typeface="Cambria Math" panose="02040503050406030204" pitchFamily="18" charset="0"/>
                                            </a:rPr>
                                          </m:ctrlPr>
                                        </m:sSupPr>
                                        <m:e>
                                          <m:d>
                                            <m:dPr>
                                              <m:ctrlPr>
                                                <a:rPr lang="es-PE" i="1">
                                                  <a:latin typeface="Cambria Math" panose="02040503050406030204" pitchFamily="18" charset="0"/>
                                                </a:rPr>
                                              </m:ctrlPr>
                                            </m:dPr>
                                            <m:e>
                                              <m:r>
                                                <a:rPr lang="es-PE" i="0">
                                                  <a:latin typeface="Cambria Math" panose="02040503050406030204" pitchFamily="18" charset="0"/>
                                                </a:rPr>
                                                <m:t>1</m:t>
                                              </m:r>
                                              <m:r>
                                                <a:rPr lang="es-PE" i="0">
                                                  <a:latin typeface="Cambria Math" panose="02040503050406030204" pitchFamily="18" charset="0"/>
                                                </a:rPr>
                                                <m:t>+</m:t>
                                              </m:r>
                                              <m:r>
                                                <a:rPr lang="es-PE" i="1">
                                                  <a:latin typeface="Cambria Math" panose="02040503050406030204" pitchFamily="18" charset="0"/>
                                                </a:rPr>
                                                <m:t>𝑟</m:t>
                                              </m:r>
                                            </m:e>
                                          </m:d>
                                        </m:e>
                                        <m:sup>
                                          <m:r>
                                            <a:rPr lang="es-PE" i="1">
                                              <a:latin typeface="Cambria Math" panose="02040503050406030204" pitchFamily="18" charset="0"/>
                                            </a:rPr>
                                            <m:t>𝑖</m:t>
                                          </m:r>
                                        </m:sup>
                                      </m:sSup>
                                    </m:den>
                                  </m:f>
                                </m:e>
                              </m:d>
                            </m:e>
                          </m:nary>
                        </m:den>
                      </m:f>
                    </m:oMath>
                  </m:oMathPara>
                </a14:m>
                <a:endParaRPr lang="es-PE" dirty="0"/>
              </a:p>
            </p:txBody>
          </p:sp>
        </mc:Choice>
        <mc:Fallback>
          <p:sp>
            <p:nvSpPr>
              <p:cNvPr id="7" name="Rectángulo 6"/>
              <p:cNvSpPr>
                <a:spLocks noRot="1" noChangeAspect="1" noMove="1" noResize="1" noEditPoints="1" noAdjustHandles="1" noChangeArrowheads="1" noChangeShapeType="1" noTextEdit="1"/>
              </p:cNvSpPr>
              <p:nvPr/>
            </p:nvSpPr>
            <p:spPr>
              <a:xfrm>
                <a:off x="1009755" y="2094931"/>
                <a:ext cx="6933420" cy="1154098"/>
              </a:xfrm>
              <a:prstGeom prst="rect">
                <a:avLst/>
              </a:prstGeom>
              <a:blipFill rotWithShape="0">
                <a:blip r:embed="rId2"/>
                <a:stretch>
                  <a:fillRect/>
                </a:stretch>
              </a:blipFill>
            </p:spPr>
            <p:txBody>
              <a:bodyPr/>
              <a:lstStyle/>
              <a:p>
                <a:r>
                  <a:rPr lang="es-PE">
                    <a:noFill/>
                  </a:rPr>
                  <a:t> </a:t>
                </a:r>
              </a:p>
            </p:txBody>
          </p:sp>
        </mc:Fallback>
      </mc:AlternateContent>
      <p:graphicFrame>
        <p:nvGraphicFramePr>
          <p:cNvPr id="12" name="Tabla 11"/>
          <p:cNvGraphicFramePr>
            <a:graphicFrameLocks noGrp="1"/>
          </p:cNvGraphicFramePr>
          <p:nvPr>
            <p:extLst>
              <p:ext uri="{D42A27DB-BD31-4B8C-83A1-F6EECF244321}">
                <p14:modId xmlns:p14="http://schemas.microsoft.com/office/powerpoint/2010/main" val="310849755"/>
              </p:ext>
            </p:extLst>
          </p:nvPr>
        </p:nvGraphicFramePr>
        <p:xfrm>
          <a:off x="627618" y="3464840"/>
          <a:ext cx="8216131" cy="2289718"/>
        </p:xfrm>
        <a:graphic>
          <a:graphicData uri="http://schemas.openxmlformats.org/drawingml/2006/table">
            <a:tbl>
              <a:tblPr/>
              <a:tblGrid>
                <a:gridCol w="1011471"/>
                <a:gridCol w="7204660"/>
              </a:tblGrid>
              <a:tr h="858644">
                <a:tc>
                  <a:txBody>
                    <a:bodyPr/>
                    <a:lstStyle/>
                    <a:p>
                      <a:pPr indent="19050" algn="just">
                        <a:spcBef>
                          <a:spcPts val="1200"/>
                        </a:spcBef>
                        <a:spcAft>
                          <a:spcPts val="0"/>
                        </a:spcAft>
                      </a:pPr>
                      <a:r>
                        <a:rPr lang="es-PE"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aCI</a:t>
                      </a:r>
                      <a:r>
                        <a:rPr lang="es-PE" sz="1800" baseline="-25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i</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a:noFill/>
                    </a:lnL>
                    <a:lnR>
                      <a:noFill/>
                    </a:lnR>
                    <a:lnT>
                      <a:noFill/>
                    </a:lnT>
                    <a:lnB>
                      <a:noFill/>
                    </a:lnB>
                  </a:tcPr>
                </a:tc>
                <a:tc>
                  <a:txBody>
                    <a:bodyPr/>
                    <a:lstStyle/>
                    <a:p>
                      <a:pPr indent="19050" algn="just">
                        <a:spcBef>
                          <a:spcPts val="1200"/>
                        </a:spcBef>
                        <a:spcAft>
                          <a:spcPts val="0"/>
                        </a:spcAft>
                      </a:pPr>
                      <a:r>
                        <a:rPr lang="es-P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Anualidad (a 30 años) del Costo de Inversión (CAPEX), que comprende el Valor Nuevo de Reemplazo existente más las inversiones proyectadas acumuladas al año “i”</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a:noFill/>
                    </a:lnL>
                    <a:lnR>
                      <a:noFill/>
                    </a:lnR>
                    <a:lnT>
                      <a:noFill/>
                    </a:lnT>
                    <a:lnB>
                      <a:noFill/>
                    </a:lnB>
                  </a:tcPr>
                </a:tc>
              </a:tr>
              <a:tr h="286215">
                <a:tc>
                  <a:txBody>
                    <a:bodyPr/>
                    <a:lstStyle/>
                    <a:p>
                      <a:pPr indent="19050" algn="just">
                        <a:spcBef>
                          <a:spcPts val="1200"/>
                        </a:spcBef>
                        <a:spcAft>
                          <a:spcPts val="0"/>
                        </a:spcAft>
                      </a:pPr>
                      <a:r>
                        <a:rPr lang="es-PE" sz="1800">
                          <a:solidFill>
                            <a:srgbClr val="000000"/>
                          </a:solidFill>
                          <a:effectLst/>
                          <a:latin typeface="Calibri" panose="020F0502020204030204" pitchFamily="34" charset="0"/>
                          <a:ea typeface="Calibri" panose="020F0502020204030204" pitchFamily="34" charset="0"/>
                          <a:cs typeface="Arial" panose="020B0604020202020204" pitchFamily="34" charset="0"/>
                        </a:rPr>
                        <a:t>COyM</a:t>
                      </a:r>
                      <a:r>
                        <a:rPr lang="es-PE" sz="1800" baseline="-25000">
                          <a:solidFill>
                            <a:srgbClr val="000000"/>
                          </a:solidFill>
                          <a:effectLst/>
                          <a:latin typeface="Calibri" panose="020F0502020204030204" pitchFamily="34" charset="0"/>
                          <a:ea typeface="Calibri" panose="020F0502020204030204" pitchFamily="34" charset="0"/>
                          <a:cs typeface="Arial" panose="020B0604020202020204" pitchFamily="34" charset="0"/>
                        </a:rPr>
                        <a:t>i</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a:noFill/>
                    </a:lnL>
                    <a:lnR>
                      <a:noFill/>
                    </a:lnR>
                    <a:lnT>
                      <a:noFill/>
                    </a:lnT>
                    <a:lnB>
                      <a:noFill/>
                    </a:lnB>
                  </a:tcPr>
                </a:tc>
                <a:tc>
                  <a:txBody>
                    <a:bodyPr/>
                    <a:lstStyle/>
                    <a:p>
                      <a:pPr indent="19050" algn="just">
                        <a:spcBef>
                          <a:spcPts val="1200"/>
                        </a:spcBef>
                        <a:spcAft>
                          <a:spcPts val="0"/>
                        </a:spcAft>
                      </a:pPr>
                      <a:r>
                        <a:rPr lang="es-PE" sz="1800">
                          <a:solidFill>
                            <a:srgbClr val="000000"/>
                          </a:solidFill>
                          <a:effectLst/>
                          <a:latin typeface="Calibri" panose="020F0502020204030204" pitchFamily="34" charset="0"/>
                          <a:ea typeface="Calibri" panose="020F0502020204030204" pitchFamily="34" charset="0"/>
                          <a:cs typeface="Arial" panose="020B0604020202020204" pitchFamily="34" charset="0"/>
                        </a:rPr>
                        <a:t>Costo anual de operación y mantenimiento (OPEX) al año “i”</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a:noFill/>
                    </a:lnL>
                    <a:lnR>
                      <a:noFill/>
                    </a:lnR>
                    <a:lnT>
                      <a:noFill/>
                    </a:lnT>
                    <a:lnB>
                      <a:noFill/>
                    </a:lnB>
                  </a:tcPr>
                </a:tc>
              </a:tr>
              <a:tr h="286215">
                <a:tc>
                  <a:txBody>
                    <a:bodyPr/>
                    <a:lstStyle/>
                    <a:p>
                      <a:pPr indent="19050" algn="just">
                        <a:spcBef>
                          <a:spcPts val="1200"/>
                        </a:spcBef>
                        <a:spcAft>
                          <a:spcPts val="0"/>
                        </a:spcAft>
                      </a:pPr>
                      <a:r>
                        <a:rPr lang="es-PE" sz="1800">
                          <a:solidFill>
                            <a:srgbClr val="000000"/>
                          </a:solidFill>
                          <a:effectLst/>
                          <a:latin typeface="Calibri" panose="020F0502020204030204" pitchFamily="34" charset="0"/>
                          <a:ea typeface="Calibri" panose="020F0502020204030204" pitchFamily="34" charset="0"/>
                          <a:cs typeface="Arial" panose="020B0604020202020204" pitchFamily="34" charset="0"/>
                        </a:rPr>
                        <a:t>D</a:t>
                      </a:r>
                      <a:r>
                        <a:rPr lang="es-PE" sz="1800" baseline="-25000">
                          <a:solidFill>
                            <a:srgbClr val="000000"/>
                          </a:solidFill>
                          <a:effectLst/>
                          <a:latin typeface="Calibri" panose="020F0502020204030204" pitchFamily="34" charset="0"/>
                          <a:ea typeface="Calibri" panose="020F0502020204030204" pitchFamily="34" charset="0"/>
                          <a:cs typeface="Arial" panose="020B0604020202020204" pitchFamily="34" charset="0"/>
                        </a:rPr>
                        <a:t>i</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a:noFill/>
                    </a:lnL>
                    <a:lnR>
                      <a:noFill/>
                    </a:lnR>
                    <a:lnT>
                      <a:noFill/>
                    </a:lnT>
                    <a:lnB>
                      <a:noFill/>
                    </a:lnB>
                  </a:tcPr>
                </a:tc>
                <a:tc>
                  <a:txBody>
                    <a:bodyPr/>
                    <a:lstStyle/>
                    <a:p>
                      <a:pPr indent="19050" algn="just">
                        <a:spcBef>
                          <a:spcPts val="1200"/>
                        </a:spcBef>
                        <a:spcAft>
                          <a:spcPts val="0"/>
                        </a:spcAft>
                      </a:pPr>
                      <a:r>
                        <a:rPr lang="es-PE" sz="1800">
                          <a:solidFill>
                            <a:srgbClr val="000000"/>
                          </a:solidFill>
                          <a:effectLst/>
                          <a:latin typeface="Calibri" panose="020F0502020204030204" pitchFamily="34" charset="0"/>
                          <a:ea typeface="Calibri" panose="020F0502020204030204" pitchFamily="34" charset="0"/>
                          <a:cs typeface="Arial" panose="020B0604020202020204" pitchFamily="34" charset="0"/>
                        </a:rPr>
                        <a:t>Demanda o consumo de los consumidores al año “i”</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a:noFill/>
                    </a:lnL>
                    <a:lnR>
                      <a:noFill/>
                    </a:lnR>
                    <a:lnT>
                      <a:noFill/>
                    </a:lnT>
                    <a:lnB>
                      <a:noFill/>
                    </a:lnB>
                  </a:tcPr>
                </a:tc>
              </a:tr>
              <a:tr h="286215">
                <a:tc>
                  <a:txBody>
                    <a:bodyPr/>
                    <a:lstStyle/>
                    <a:p>
                      <a:pPr indent="19050" algn="just">
                        <a:spcBef>
                          <a:spcPts val="1200"/>
                        </a:spcBef>
                        <a:spcAft>
                          <a:spcPts val="0"/>
                        </a:spcAft>
                      </a:pPr>
                      <a:r>
                        <a:rPr lang="es-PE" sz="1800">
                          <a:solidFill>
                            <a:srgbClr val="000000"/>
                          </a:solidFill>
                          <a:effectLst/>
                          <a:latin typeface="Calibri" panose="020F0502020204030204" pitchFamily="34" charset="0"/>
                          <a:ea typeface="Calibri" panose="020F0502020204030204" pitchFamily="34" charset="0"/>
                          <a:cs typeface="Arial" panose="020B0604020202020204" pitchFamily="34" charset="0"/>
                        </a:rPr>
                        <a:t>r</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a:noFill/>
                    </a:lnL>
                    <a:lnR>
                      <a:noFill/>
                    </a:lnR>
                    <a:lnT>
                      <a:noFill/>
                    </a:lnT>
                    <a:lnB>
                      <a:noFill/>
                    </a:lnB>
                  </a:tcPr>
                </a:tc>
                <a:tc>
                  <a:txBody>
                    <a:bodyPr/>
                    <a:lstStyle/>
                    <a:p>
                      <a:pPr indent="19050" algn="just">
                        <a:spcBef>
                          <a:spcPts val="1200"/>
                        </a:spcBef>
                        <a:spcAft>
                          <a:spcPts val="0"/>
                        </a:spcAft>
                      </a:pPr>
                      <a:r>
                        <a:rPr lang="es-PE" sz="1800">
                          <a:solidFill>
                            <a:srgbClr val="000000"/>
                          </a:solidFill>
                          <a:effectLst/>
                          <a:latin typeface="Calibri" panose="020F0502020204030204" pitchFamily="34" charset="0"/>
                          <a:ea typeface="Calibri" panose="020F0502020204030204" pitchFamily="34" charset="0"/>
                          <a:cs typeface="Arial" panose="020B0604020202020204" pitchFamily="34" charset="0"/>
                        </a:rPr>
                        <a:t>Tasa de Actualización</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a:noFill/>
                    </a:lnL>
                    <a:lnR>
                      <a:noFill/>
                    </a:lnR>
                    <a:lnT>
                      <a:noFill/>
                    </a:lnT>
                    <a:lnB>
                      <a:noFill/>
                    </a:lnB>
                  </a:tcPr>
                </a:tc>
              </a:tr>
              <a:tr h="572429">
                <a:tc>
                  <a:txBody>
                    <a:bodyPr/>
                    <a:lstStyle/>
                    <a:p>
                      <a:pPr indent="19050" algn="just">
                        <a:spcBef>
                          <a:spcPts val="1200"/>
                        </a:spcBef>
                        <a:spcAft>
                          <a:spcPts val="0"/>
                        </a:spcAft>
                      </a:pPr>
                      <a:r>
                        <a:rPr lang="es-PE" sz="1800">
                          <a:solidFill>
                            <a:srgbClr val="000000"/>
                          </a:solidFill>
                          <a:effectLst/>
                          <a:latin typeface="Calibri" panose="020F0502020204030204" pitchFamily="34" charset="0"/>
                          <a:ea typeface="Calibri" panose="020F0502020204030204" pitchFamily="34" charset="0"/>
                          <a:cs typeface="Arial" panose="020B0604020202020204" pitchFamily="34" charset="0"/>
                        </a:rPr>
                        <a:t>N</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a:noFill/>
                    </a:lnL>
                    <a:lnR>
                      <a:noFill/>
                    </a:lnR>
                    <a:lnT>
                      <a:noFill/>
                    </a:lnT>
                    <a:lnB>
                      <a:noFill/>
                    </a:lnB>
                  </a:tcPr>
                </a:tc>
                <a:tc>
                  <a:txBody>
                    <a:bodyPr/>
                    <a:lstStyle/>
                    <a:p>
                      <a:pPr indent="19050" algn="just">
                        <a:spcBef>
                          <a:spcPts val="1200"/>
                        </a:spcBef>
                        <a:spcAft>
                          <a:spcPts val="0"/>
                        </a:spcAft>
                      </a:pPr>
                      <a:r>
                        <a:rPr lang="es-PE"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Periodo de cálculo (En el caso de las Tarifas Iniciales, el periodo de vigencia de estas es 8 años, por lo que el periodo de evaluación es 8 años).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a:noFill/>
                    </a:lnL>
                    <a:lnR>
                      <a:noFill/>
                    </a:lnR>
                    <a:lnT>
                      <a:noFill/>
                    </a:lnT>
                    <a:lnB>
                      <a:noFill/>
                    </a:lnB>
                  </a:tcPr>
                </a:tc>
              </a:tr>
            </a:tbl>
          </a:graphicData>
        </a:graphic>
      </p:graphicFrame>
      <p:sp>
        <p:nvSpPr>
          <p:cNvPr id="13" name="Rectangle 4"/>
          <p:cNvSpPr>
            <a:spLocks noChangeArrowheads="1"/>
          </p:cNvSpPr>
          <p:nvPr/>
        </p:nvSpPr>
        <p:spPr bwMode="auto">
          <a:xfrm>
            <a:off x="1009756" y="3464840"/>
            <a:ext cx="128486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800" b="0" i="0" u="none" strike="noStrike" cap="none" normalizeH="0" baseline="0" smtClean="0">
                <a:ln>
                  <a:noFill/>
                </a:ln>
                <a:solidFill>
                  <a:schemeClr val="tx1"/>
                </a:solidFill>
                <a:effectLst/>
                <a:latin typeface="Arial" panose="020B0604020202020204" pitchFamily="34" charset="0"/>
              </a:rPr>
              <a:t/>
            </a:r>
            <a:br>
              <a:rPr kumimoji="0" lang="es-PE" altLang="es-PE" sz="1800" b="0" i="0" u="none" strike="noStrike" cap="none" normalizeH="0" baseline="0" smtClean="0">
                <a:ln>
                  <a:noFill/>
                </a:ln>
                <a:solidFill>
                  <a:schemeClr val="tx1"/>
                </a:solidFill>
                <a:effectLst/>
                <a:latin typeface="Arial" panose="020B0604020202020204" pitchFamily="34" charset="0"/>
              </a:rPr>
            </a:br>
            <a:endParaRPr kumimoji="0" lang="es-PE" altLang="es-PE" sz="1800" b="0" i="0" u="none" strike="noStrike" cap="none" normalizeH="0" baseline="0" smtClean="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286425" y="6174231"/>
            <a:ext cx="868015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E" altLang="es-PE" sz="900"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rPr>
              <a:t>[</a:t>
            </a:r>
            <a:r>
              <a:rPr kumimoji="0" lang="es-PE" altLang="es-PE" sz="900" b="0" i="0" u="none" strike="noStrike" cap="none" normalizeH="0" baseline="3000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rPr>
              <a:t>1]</a:t>
            </a:r>
            <a:r>
              <a:rPr kumimoji="0" lang="es-PE" altLang="es-PE" sz="9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acuerdo al Artículo 109° del TUO del Reglamento de Distribución de Gas Natural.</a:t>
            </a:r>
            <a:endParaRPr kumimoji="0" lang="es-PE" altLang="es-P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2323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1042988" y="1196752"/>
            <a:ext cx="73453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0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1600">
                <a:solidFill>
                  <a:schemeClr val="tx1"/>
                </a:solidFill>
                <a:latin typeface="Arial Narrow" pitchFamily="34" charset="0"/>
              </a:defRPr>
            </a:lvl4pPr>
            <a:lvl5pPr marL="2057400" indent="-228600" eaLnBrk="0" hangingPunct="0">
              <a:spcBef>
                <a:spcPct val="20000"/>
              </a:spcBef>
              <a:buChar char="»"/>
              <a:defRPr sz="1600">
                <a:solidFill>
                  <a:schemeClr val="tx1"/>
                </a:solidFill>
                <a:latin typeface="Arial Narrow" pitchFamily="34" charset="0"/>
              </a:defRPr>
            </a:lvl5pPr>
            <a:lvl6pPr marL="2514600" indent="-228600" eaLnBrk="0" fontAlgn="base" hangingPunct="0">
              <a:spcBef>
                <a:spcPct val="20000"/>
              </a:spcBef>
              <a:spcAft>
                <a:spcPct val="0"/>
              </a:spcAft>
              <a:buChar char="»"/>
              <a:defRPr sz="1600">
                <a:solidFill>
                  <a:schemeClr val="tx1"/>
                </a:solidFill>
                <a:latin typeface="Arial Narrow" pitchFamily="34" charset="0"/>
              </a:defRPr>
            </a:lvl6pPr>
            <a:lvl7pPr marL="2971800" indent="-228600" eaLnBrk="0" fontAlgn="base" hangingPunct="0">
              <a:spcBef>
                <a:spcPct val="20000"/>
              </a:spcBef>
              <a:spcAft>
                <a:spcPct val="0"/>
              </a:spcAft>
              <a:buChar char="»"/>
              <a:defRPr sz="1600">
                <a:solidFill>
                  <a:schemeClr val="tx1"/>
                </a:solidFill>
                <a:latin typeface="Arial Narrow" pitchFamily="34" charset="0"/>
              </a:defRPr>
            </a:lvl7pPr>
            <a:lvl8pPr marL="3429000" indent="-228600" eaLnBrk="0" fontAlgn="base" hangingPunct="0">
              <a:spcBef>
                <a:spcPct val="20000"/>
              </a:spcBef>
              <a:spcAft>
                <a:spcPct val="0"/>
              </a:spcAft>
              <a:buChar char="»"/>
              <a:defRPr sz="1600">
                <a:solidFill>
                  <a:schemeClr val="tx1"/>
                </a:solidFill>
                <a:latin typeface="Arial Narrow" pitchFamily="34" charset="0"/>
              </a:defRPr>
            </a:lvl8pPr>
            <a:lvl9pPr marL="3886200" indent="-228600" eaLnBrk="0" fontAlgn="base" hangingPunct="0">
              <a:spcBef>
                <a:spcPct val="20000"/>
              </a:spcBef>
              <a:spcAft>
                <a:spcPct val="0"/>
              </a:spcAft>
              <a:buChar char="»"/>
              <a:defRPr sz="1600">
                <a:solidFill>
                  <a:schemeClr val="tx1"/>
                </a:solidFill>
                <a:latin typeface="Arial Narrow" pitchFamily="34" charset="0"/>
              </a:defRPr>
            </a:lvl9pPr>
          </a:lstStyle>
          <a:p>
            <a:pPr algn="ctr" eaLnBrk="1" hangingPunct="1">
              <a:spcBef>
                <a:spcPct val="50000"/>
              </a:spcBef>
              <a:buFontTx/>
              <a:buNone/>
            </a:pPr>
            <a:r>
              <a:rPr lang="es-ES" altLang="es-PE" sz="1800" dirty="0" smtClean="0">
                <a:solidFill>
                  <a:srgbClr val="FF0000"/>
                </a:solidFill>
                <a:latin typeface="Arial" charset="0"/>
              </a:rPr>
              <a:t>Tarifas por Categorías</a:t>
            </a:r>
          </a:p>
          <a:p>
            <a:pPr algn="ctr" eaLnBrk="1" hangingPunct="1">
              <a:spcBef>
                <a:spcPct val="50000"/>
              </a:spcBef>
              <a:buFontTx/>
              <a:buNone/>
            </a:pPr>
            <a:r>
              <a:rPr lang="es-ES" altLang="es-PE" sz="1800" dirty="0" smtClean="0">
                <a:latin typeface="Arial" charset="0"/>
              </a:rPr>
              <a:t>Competitividad </a:t>
            </a:r>
            <a:r>
              <a:rPr lang="es-ES" altLang="es-PE" sz="1800" dirty="0">
                <a:latin typeface="Arial" charset="0"/>
              </a:rPr>
              <a:t>de las Tarifas frente a los sustitutos</a:t>
            </a:r>
          </a:p>
        </p:txBody>
      </p:sp>
      <p:graphicFrame>
        <p:nvGraphicFramePr>
          <p:cNvPr id="6" name="5 Tabla"/>
          <p:cNvGraphicFramePr>
            <a:graphicFrameLocks noGrp="1"/>
          </p:cNvGraphicFramePr>
          <p:nvPr>
            <p:extLst>
              <p:ext uri="{D42A27DB-BD31-4B8C-83A1-F6EECF244321}">
                <p14:modId xmlns:p14="http://schemas.microsoft.com/office/powerpoint/2010/main" val="3316226586"/>
              </p:ext>
            </p:extLst>
          </p:nvPr>
        </p:nvGraphicFramePr>
        <p:xfrm>
          <a:off x="395536" y="2132856"/>
          <a:ext cx="8280922" cy="3606088"/>
        </p:xfrm>
        <a:graphic>
          <a:graphicData uri="http://schemas.openxmlformats.org/drawingml/2006/table">
            <a:tbl>
              <a:tblPr/>
              <a:tblGrid>
                <a:gridCol w="864099"/>
                <a:gridCol w="1584176"/>
                <a:gridCol w="916185"/>
                <a:gridCol w="85627"/>
                <a:gridCol w="856278"/>
                <a:gridCol w="950219"/>
                <a:gridCol w="558971"/>
                <a:gridCol w="99899"/>
                <a:gridCol w="856278"/>
                <a:gridCol w="933124"/>
                <a:gridCol w="576066"/>
              </a:tblGrid>
              <a:tr h="360040">
                <a:tc rowSpan="2">
                  <a:txBody>
                    <a:bodyPr/>
                    <a:lstStyle/>
                    <a:p>
                      <a:pPr algn="ctr" fontAlgn="ctr"/>
                      <a:r>
                        <a:rPr lang="es-PE" sz="1200" b="1" i="0" u="none" strike="noStrike" dirty="0">
                          <a:solidFill>
                            <a:srgbClr val="000000"/>
                          </a:solidFill>
                          <a:effectLst/>
                          <a:latin typeface="Calibri"/>
                        </a:rPr>
                        <a:t>Categoría Tarifaria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gridSpan="2">
                  <a:txBody>
                    <a:bodyPr/>
                    <a:lstStyle/>
                    <a:p>
                      <a:pPr algn="ctr" fontAlgn="ctr"/>
                      <a:r>
                        <a:rPr lang="es-PE" sz="1200" b="1" i="0" u="none" strike="noStrike">
                          <a:solidFill>
                            <a:srgbClr val="000000"/>
                          </a:solidFill>
                          <a:effectLst/>
                          <a:latin typeface="Calibri"/>
                        </a:rPr>
                        <a:t>Sustituto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c>
                  <a:txBody>
                    <a:bodyPr/>
                    <a:lstStyle/>
                    <a:p>
                      <a:pPr algn="l" fontAlgn="b"/>
                      <a:endParaRPr lang="es-PE" sz="16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200" b="1" i="0" u="none" strike="noStrike" dirty="0" smtClean="0">
                          <a:solidFill>
                            <a:srgbClr val="000000"/>
                          </a:solidFill>
                          <a:effectLst/>
                          <a:latin typeface="Calibri"/>
                        </a:rPr>
                        <a:t>Osinergmin</a:t>
                      </a:r>
                      <a:endParaRPr lang="es-PE" sz="12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gridSpan="2">
                  <a:txBody>
                    <a:bodyPr/>
                    <a:lstStyle/>
                    <a:p>
                      <a:pPr algn="ctr" fontAlgn="ctr"/>
                      <a:r>
                        <a:rPr lang="es-PE" sz="1200" b="1" i="0" u="none" strike="noStrike">
                          <a:solidFill>
                            <a:srgbClr val="000000"/>
                          </a:solidFill>
                          <a:effectLst/>
                          <a:latin typeface="Calibri"/>
                        </a:rPr>
                        <a:t>Ahorro respecto al sustituto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c>
                  <a:txBody>
                    <a:bodyPr/>
                    <a:lstStyle/>
                    <a:p>
                      <a:pPr algn="l" fontAlgn="b"/>
                      <a:endParaRPr lang="es-PE" sz="16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1" i="0" u="none" strike="noStrike" dirty="0" err="1" smtClean="0">
                          <a:solidFill>
                            <a:srgbClr val="000000"/>
                          </a:solidFill>
                          <a:effectLst/>
                          <a:latin typeface="Calibri"/>
                        </a:rPr>
                        <a:t>Gasnorp</a:t>
                      </a:r>
                      <a:endParaRPr lang="es-PE" sz="14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gridSpan="2">
                  <a:txBody>
                    <a:bodyPr/>
                    <a:lstStyle/>
                    <a:p>
                      <a:pPr algn="ctr" fontAlgn="ctr"/>
                      <a:r>
                        <a:rPr lang="es-PE" sz="1200" b="1" i="0" u="none" strike="noStrike" dirty="0">
                          <a:solidFill>
                            <a:srgbClr val="000000"/>
                          </a:solidFill>
                          <a:effectLst/>
                          <a:latin typeface="Calibri"/>
                        </a:rPr>
                        <a:t>Ahorro respecto al sustituto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PE"/>
                    </a:p>
                  </a:txBody>
                  <a:tcPr/>
                </a:tc>
              </a:tr>
              <a:tr h="213211">
                <a:tc vMerge="1">
                  <a:txBody>
                    <a:bodyPr/>
                    <a:lstStyle/>
                    <a:p>
                      <a:endParaRPr lang="es-PE"/>
                    </a:p>
                  </a:txBody>
                  <a:tcPr/>
                </a:tc>
                <a:tc>
                  <a:txBody>
                    <a:bodyPr/>
                    <a:lstStyle/>
                    <a:p>
                      <a:pPr algn="ctr" fontAlgn="ctr"/>
                      <a:r>
                        <a:rPr lang="es-PE" sz="1200" b="1" i="0" u="none" strike="noStrike">
                          <a:solidFill>
                            <a:srgbClr val="000000"/>
                          </a:solidFill>
                          <a:effectLst/>
                          <a:latin typeface="Calibri"/>
                        </a:rPr>
                        <a:t>Comb.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a:solidFill>
                            <a:srgbClr val="000000"/>
                          </a:solidFill>
                          <a:effectLst/>
                          <a:latin typeface="Calibri"/>
                        </a:rPr>
                        <a:t>US$/MMBTU</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s-PE" sz="16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200" b="1" i="0" u="none" strike="noStrike">
                          <a:solidFill>
                            <a:srgbClr val="000000"/>
                          </a:solidFill>
                          <a:effectLst/>
                          <a:latin typeface="Calibri"/>
                        </a:rPr>
                        <a:t>US$/MMBTU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a:solidFill>
                            <a:srgbClr val="000000"/>
                          </a:solidFill>
                          <a:effectLst/>
                          <a:latin typeface="Calibri"/>
                        </a:rPr>
                        <a:t>US$/MMBTU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s-PE" sz="16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200" b="1" i="0" u="none" strike="noStrike" dirty="0">
                          <a:solidFill>
                            <a:srgbClr val="000000"/>
                          </a:solidFill>
                          <a:effectLst/>
                          <a:latin typeface="Calibri"/>
                        </a:rPr>
                        <a:t>US$/MMBTU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PE" sz="1200" b="1" i="0" u="none" strike="noStrike" dirty="0">
                          <a:solidFill>
                            <a:srgbClr val="000000"/>
                          </a:solidFill>
                          <a:effectLst/>
                          <a:latin typeface="Calibri"/>
                        </a:rPr>
                        <a:t>US$/MMBTU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PE"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98158">
                <a:tc>
                  <a:txBody>
                    <a:bodyPr/>
                    <a:lstStyle/>
                    <a:p>
                      <a:pPr algn="ctr" fontAlgn="ctr"/>
                      <a:r>
                        <a:rPr lang="es-PE" sz="1400" b="0" i="0" u="none" strike="noStrike" dirty="0">
                          <a:solidFill>
                            <a:srgbClr val="000000"/>
                          </a:solidFill>
                          <a:effectLst/>
                          <a:latin typeface="Calibri"/>
                        </a:rPr>
                        <a:t>A1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GLPE10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19,57</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8.89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10,69</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54,6</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smtClean="0">
                          <a:solidFill>
                            <a:srgbClr val="000000"/>
                          </a:solidFill>
                          <a:effectLst/>
                          <a:latin typeface="Calibri"/>
                        </a:rPr>
                        <a:t>8,89</a:t>
                      </a: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10,69</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54,6</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dirty="0">
                          <a:solidFill>
                            <a:srgbClr val="000000"/>
                          </a:solidFill>
                          <a:effectLst/>
                          <a:latin typeface="Calibri"/>
                        </a:rPr>
                        <a:t>A2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GLPE45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17,70</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8.64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9,06</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51,2</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smtClean="0">
                          <a:solidFill>
                            <a:srgbClr val="000000"/>
                          </a:solidFill>
                          <a:effectLst/>
                          <a:latin typeface="Calibri"/>
                        </a:rPr>
                        <a:t>11,29</a:t>
                      </a: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6,41</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36,2</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%GLPE45-%GLPG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16,78</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8.02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8,77</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52,2</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smtClean="0">
                          <a:solidFill>
                            <a:srgbClr val="000000"/>
                          </a:solidFill>
                          <a:effectLst/>
                          <a:latin typeface="Calibri"/>
                        </a:rPr>
                        <a:t>11,29</a:t>
                      </a: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5,50</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32,7</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%GLPE45 y %R6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13,99</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7.79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6,20</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44,3</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smtClean="0">
                          <a:solidFill>
                            <a:srgbClr val="000000"/>
                          </a:solidFill>
                          <a:effectLst/>
                          <a:latin typeface="Calibri"/>
                        </a:rPr>
                        <a:t>15,99</a:t>
                      </a: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a:t>
                      </a:r>
                      <a:r>
                        <a:rPr lang="es-PE" sz="1400" b="0" i="0" u="none" strike="noStrike" dirty="0" smtClean="0">
                          <a:solidFill>
                            <a:srgbClr val="000000"/>
                          </a:solidFill>
                          <a:effectLst/>
                          <a:latin typeface="Calibri"/>
                        </a:rPr>
                        <a:t>2,00</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FF0000"/>
                          </a:solidFill>
                          <a:effectLst/>
                          <a:latin typeface="Calibri"/>
                        </a:rPr>
                        <a:t>-</a:t>
                      </a:r>
                      <a:r>
                        <a:rPr lang="es-PE" sz="1400" b="1" i="0" u="none" strike="noStrike" dirty="0" smtClean="0">
                          <a:solidFill>
                            <a:srgbClr val="FF0000"/>
                          </a:solidFill>
                          <a:effectLst/>
                          <a:latin typeface="Calibri"/>
                        </a:rPr>
                        <a:t>14,3</a:t>
                      </a:r>
                      <a:r>
                        <a:rPr lang="es-PE" sz="1400" b="1" i="0" u="none" strike="noStrike" dirty="0">
                          <a:solidFill>
                            <a:srgbClr val="FF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%R6 y %D2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12,55</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7.87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4,69</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37,3</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smtClean="0">
                          <a:solidFill>
                            <a:srgbClr val="000000"/>
                          </a:solidFill>
                          <a:effectLst/>
                          <a:latin typeface="Calibri"/>
                        </a:rPr>
                        <a:t>9,75</a:t>
                      </a: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2,81</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22,4</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GNV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GLPV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25,75</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12.68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13,07</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50,7</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smtClean="0">
                          <a:solidFill>
                            <a:srgbClr val="000000"/>
                          </a:solidFill>
                          <a:effectLst/>
                          <a:latin typeface="Calibri"/>
                        </a:rPr>
                        <a:t>13,21</a:t>
                      </a: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12,54</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48,7</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%R6 y %R500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10,00</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5.98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4,01</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40,2</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smtClean="0">
                          <a:solidFill>
                            <a:srgbClr val="000000"/>
                          </a:solidFill>
                          <a:effectLst/>
                          <a:latin typeface="Calibri"/>
                        </a:rPr>
                        <a:t>14,41</a:t>
                      </a: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a:t>
                      </a:r>
                      <a:r>
                        <a:rPr lang="es-PE" sz="1400" b="0" i="0" u="none" strike="noStrike" dirty="0" smtClean="0">
                          <a:solidFill>
                            <a:srgbClr val="000000"/>
                          </a:solidFill>
                          <a:effectLst/>
                          <a:latin typeface="Calibri"/>
                        </a:rPr>
                        <a:t>4,41</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FF0000"/>
                          </a:solidFill>
                          <a:effectLst/>
                          <a:latin typeface="Calibri"/>
                        </a:rPr>
                        <a:t>-</a:t>
                      </a:r>
                      <a:r>
                        <a:rPr lang="es-PE" sz="1400" b="1" i="0" u="none" strike="noStrike" dirty="0" smtClean="0">
                          <a:solidFill>
                            <a:srgbClr val="FF0000"/>
                          </a:solidFill>
                          <a:effectLst/>
                          <a:latin typeface="Calibri"/>
                        </a:rPr>
                        <a:t>44,1</a:t>
                      </a:r>
                      <a:r>
                        <a:rPr lang="es-PE" sz="1400" b="1" i="0" u="none" strike="noStrike" dirty="0">
                          <a:solidFill>
                            <a:srgbClr val="FF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%R6 y %R500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9,87</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5.92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3,94</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40,0</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smtClean="0">
                          <a:solidFill>
                            <a:srgbClr val="000000"/>
                          </a:solidFill>
                          <a:effectLst/>
                          <a:latin typeface="Calibri"/>
                        </a:rPr>
                        <a:t>9,94</a:t>
                      </a: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a:t>
                      </a:r>
                      <a:r>
                        <a:rPr lang="es-PE" sz="1400" b="0" i="0" u="none" strike="noStrike" dirty="0" smtClean="0">
                          <a:solidFill>
                            <a:srgbClr val="000000"/>
                          </a:solidFill>
                          <a:effectLst/>
                          <a:latin typeface="Calibri"/>
                        </a:rPr>
                        <a:t>0,07</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FF0000"/>
                          </a:solidFill>
                          <a:effectLst/>
                          <a:latin typeface="Calibri"/>
                        </a:rPr>
                        <a:t>-</a:t>
                      </a:r>
                      <a:r>
                        <a:rPr lang="es-PE" sz="1400" b="1" i="0" u="none" strike="noStrike" dirty="0" smtClean="0">
                          <a:solidFill>
                            <a:srgbClr val="FF0000"/>
                          </a:solidFill>
                          <a:effectLst/>
                          <a:latin typeface="Calibri"/>
                        </a:rPr>
                        <a:t>0,7</a:t>
                      </a:r>
                      <a:r>
                        <a:rPr lang="es-PE" sz="1400" b="1" i="0" u="none" strike="noStrike" dirty="0">
                          <a:solidFill>
                            <a:srgbClr val="FF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REF</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R500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9,83</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5.20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4,63</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47,1</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smtClean="0">
                          <a:solidFill>
                            <a:srgbClr val="000000"/>
                          </a:solidFill>
                          <a:effectLst/>
                          <a:latin typeface="Calibri"/>
                        </a:rPr>
                        <a:t>7,54</a:t>
                      </a: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2,29</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23,3</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066">
                <a:tc>
                  <a:txBody>
                    <a:bodyPr/>
                    <a:lstStyle/>
                    <a:p>
                      <a:pPr algn="ctr" fontAlgn="ctr"/>
                      <a:r>
                        <a:rPr lang="es-PE" sz="1400" b="0" i="0" u="none" strike="noStrike">
                          <a:solidFill>
                            <a:srgbClr val="000000"/>
                          </a:solidFill>
                          <a:effectLst/>
                          <a:latin typeface="Calibri"/>
                        </a:rPr>
                        <a:t>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R500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13,96</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3.18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10,78</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77,2</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smtClean="0">
                          <a:solidFill>
                            <a:srgbClr val="000000"/>
                          </a:solidFill>
                          <a:effectLst/>
                          <a:latin typeface="Calibri"/>
                        </a:rPr>
                        <a:t>2,80</a:t>
                      </a: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11,16</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80,0</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3851921" y="5766355"/>
            <a:ext cx="2362672" cy="830997"/>
          </a:xfrm>
          <a:prstGeom prst="rect">
            <a:avLst/>
          </a:prstGeom>
          <a:solidFill>
            <a:schemeClr val="accent6">
              <a:lumMod val="20000"/>
              <a:lumOff val="80000"/>
            </a:schemeClr>
          </a:solidFill>
        </p:spPr>
        <p:txBody>
          <a:bodyPr wrap="square" rtlCol="0">
            <a:spAutoFit/>
          </a:bodyPr>
          <a:lstStyle/>
          <a:p>
            <a:pPr algn="ctr"/>
            <a:r>
              <a:rPr lang="es-PE" sz="1600" dirty="0" smtClean="0"/>
              <a:t>Se supera el 20% en todas las categorías tarifarias</a:t>
            </a:r>
            <a:endParaRPr lang="es-PE" sz="1600" dirty="0"/>
          </a:p>
        </p:txBody>
      </p:sp>
      <p:sp>
        <p:nvSpPr>
          <p:cNvPr id="8" name="7 Rectángulo"/>
          <p:cNvSpPr/>
          <p:nvPr/>
        </p:nvSpPr>
        <p:spPr>
          <a:xfrm>
            <a:off x="5652120" y="2708921"/>
            <a:ext cx="562472" cy="3024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número de diapositiva 2"/>
          <p:cNvSpPr>
            <a:spLocks noGrp="1"/>
          </p:cNvSpPr>
          <p:nvPr>
            <p:ph type="sldNum" sz="quarter" idx="12"/>
          </p:nvPr>
        </p:nvSpPr>
        <p:spPr/>
        <p:txBody>
          <a:bodyPr/>
          <a:lstStyle/>
          <a:p>
            <a:pPr>
              <a:defRPr/>
            </a:pPr>
            <a:fld id="{18466620-94DA-4231-A454-CA48E26884D0}" type="slidenum">
              <a:rPr lang="es-ES" smtClean="0"/>
              <a:pPr>
                <a:defRPr/>
              </a:pPr>
              <a:t>40</a:t>
            </a:fld>
            <a:endParaRPr lang="es-ES"/>
          </a:p>
        </p:txBody>
      </p:sp>
    </p:spTree>
    <p:extLst>
      <p:ext uri="{BB962C8B-B14F-4D97-AF65-F5344CB8AC3E}">
        <p14:creationId xmlns:p14="http://schemas.microsoft.com/office/powerpoint/2010/main" val="2491999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1042988" y="1404913"/>
            <a:ext cx="73453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0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1600">
                <a:solidFill>
                  <a:schemeClr val="tx1"/>
                </a:solidFill>
                <a:latin typeface="Arial Narrow" pitchFamily="34" charset="0"/>
              </a:defRPr>
            </a:lvl4pPr>
            <a:lvl5pPr marL="2057400" indent="-228600" eaLnBrk="0" hangingPunct="0">
              <a:spcBef>
                <a:spcPct val="20000"/>
              </a:spcBef>
              <a:buChar char="»"/>
              <a:defRPr sz="1600">
                <a:solidFill>
                  <a:schemeClr val="tx1"/>
                </a:solidFill>
                <a:latin typeface="Arial Narrow" pitchFamily="34" charset="0"/>
              </a:defRPr>
            </a:lvl5pPr>
            <a:lvl6pPr marL="2514600" indent="-228600" eaLnBrk="0" fontAlgn="base" hangingPunct="0">
              <a:spcBef>
                <a:spcPct val="20000"/>
              </a:spcBef>
              <a:spcAft>
                <a:spcPct val="0"/>
              </a:spcAft>
              <a:buChar char="»"/>
              <a:defRPr sz="1600">
                <a:solidFill>
                  <a:schemeClr val="tx1"/>
                </a:solidFill>
                <a:latin typeface="Arial Narrow" pitchFamily="34" charset="0"/>
              </a:defRPr>
            </a:lvl6pPr>
            <a:lvl7pPr marL="2971800" indent="-228600" eaLnBrk="0" fontAlgn="base" hangingPunct="0">
              <a:spcBef>
                <a:spcPct val="20000"/>
              </a:spcBef>
              <a:spcAft>
                <a:spcPct val="0"/>
              </a:spcAft>
              <a:buChar char="»"/>
              <a:defRPr sz="1600">
                <a:solidFill>
                  <a:schemeClr val="tx1"/>
                </a:solidFill>
                <a:latin typeface="Arial Narrow" pitchFamily="34" charset="0"/>
              </a:defRPr>
            </a:lvl7pPr>
            <a:lvl8pPr marL="3429000" indent="-228600" eaLnBrk="0" fontAlgn="base" hangingPunct="0">
              <a:spcBef>
                <a:spcPct val="20000"/>
              </a:spcBef>
              <a:spcAft>
                <a:spcPct val="0"/>
              </a:spcAft>
              <a:buChar char="»"/>
              <a:defRPr sz="1600">
                <a:solidFill>
                  <a:schemeClr val="tx1"/>
                </a:solidFill>
                <a:latin typeface="Arial Narrow" pitchFamily="34" charset="0"/>
              </a:defRPr>
            </a:lvl8pPr>
            <a:lvl9pPr marL="3886200" indent="-228600" eaLnBrk="0" fontAlgn="base" hangingPunct="0">
              <a:spcBef>
                <a:spcPct val="20000"/>
              </a:spcBef>
              <a:spcAft>
                <a:spcPct val="0"/>
              </a:spcAft>
              <a:buChar char="»"/>
              <a:defRPr sz="1600">
                <a:solidFill>
                  <a:schemeClr val="tx1"/>
                </a:solidFill>
                <a:latin typeface="Arial Narrow" pitchFamily="34" charset="0"/>
              </a:defRPr>
            </a:lvl9pPr>
          </a:lstStyle>
          <a:p>
            <a:pPr algn="ctr" eaLnBrk="1" hangingPunct="1">
              <a:spcBef>
                <a:spcPct val="50000"/>
              </a:spcBef>
              <a:buFontTx/>
              <a:buNone/>
            </a:pPr>
            <a:r>
              <a:rPr lang="es-ES" altLang="es-PE" sz="1800" dirty="0">
                <a:solidFill>
                  <a:srgbClr val="FF0000"/>
                </a:solidFill>
                <a:latin typeface="Arial" charset="0"/>
              </a:rPr>
              <a:t>Tarifas por Categorías</a:t>
            </a:r>
          </a:p>
          <a:p>
            <a:pPr algn="ctr" eaLnBrk="1" hangingPunct="1">
              <a:spcBef>
                <a:spcPct val="50000"/>
              </a:spcBef>
              <a:buFontTx/>
              <a:buNone/>
            </a:pPr>
            <a:r>
              <a:rPr lang="es-ES" altLang="es-PE" sz="1800" dirty="0">
                <a:latin typeface="Arial" charset="0"/>
              </a:rPr>
              <a:t>Resultados de la asignación tarifaria</a:t>
            </a:r>
          </a:p>
        </p:txBody>
      </p:sp>
      <p:graphicFrame>
        <p:nvGraphicFramePr>
          <p:cNvPr id="4" name="3 Tabla"/>
          <p:cNvGraphicFramePr>
            <a:graphicFrameLocks noGrp="1"/>
          </p:cNvGraphicFramePr>
          <p:nvPr>
            <p:extLst>
              <p:ext uri="{D42A27DB-BD31-4B8C-83A1-F6EECF244321}">
                <p14:modId xmlns:p14="http://schemas.microsoft.com/office/powerpoint/2010/main" val="3418545307"/>
              </p:ext>
            </p:extLst>
          </p:nvPr>
        </p:nvGraphicFramePr>
        <p:xfrm>
          <a:off x="1727337" y="2276872"/>
          <a:ext cx="5724983" cy="3366567"/>
        </p:xfrm>
        <a:graphic>
          <a:graphicData uri="http://schemas.openxmlformats.org/drawingml/2006/table">
            <a:tbl>
              <a:tblPr/>
              <a:tblGrid>
                <a:gridCol w="1148800"/>
                <a:gridCol w="1163341"/>
                <a:gridCol w="1143951"/>
                <a:gridCol w="1044755"/>
                <a:gridCol w="1224136"/>
              </a:tblGrid>
              <a:tr h="432048">
                <a:tc rowSpan="2">
                  <a:txBody>
                    <a:bodyPr/>
                    <a:lstStyle/>
                    <a:p>
                      <a:pPr algn="ctr" fontAlgn="ctr"/>
                      <a:r>
                        <a:rPr lang="es-PE" sz="1400" b="1" i="0" u="none" strike="noStrike" dirty="0">
                          <a:solidFill>
                            <a:srgbClr val="000000"/>
                          </a:solidFill>
                          <a:effectLst/>
                          <a:latin typeface="Calibri"/>
                        </a:rPr>
                        <a:t>Categoría </a:t>
                      </a:r>
                      <a:r>
                        <a:rPr lang="es-PE" sz="1400" b="1" i="0" u="none" strike="noStrike" dirty="0" smtClean="0">
                          <a:solidFill>
                            <a:srgbClr val="000000"/>
                          </a:solidFill>
                          <a:effectLst/>
                          <a:latin typeface="Calibri"/>
                        </a:rPr>
                        <a:t>Tarifaria</a:t>
                      </a:r>
                      <a:r>
                        <a:rPr lang="es-PE" sz="1200" b="1" i="0" u="none" strike="noStrike" dirty="0">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400" b="1" i="0" u="none" strike="noStrike" dirty="0">
                          <a:solidFill>
                            <a:srgbClr val="000000"/>
                          </a:solidFill>
                          <a:effectLst/>
                          <a:latin typeface="Calibri"/>
                        </a:rPr>
                        <a:t>Consumo Mensual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a:txBody>
                    <a:bodyPr/>
                    <a:lstStyle/>
                    <a:p>
                      <a:pPr algn="ctr" fontAlgn="ctr"/>
                      <a:r>
                        <a:rPr lang="es-PE" sz="1400" b="1" i="0" u="none" strike="noStrike" dirty="0">
                          <a:solidFill>
                            <a:srgbClr val="000000"/>
                          </a:solidFill>
                          <a:effectLst/>
                          <a:latin typeface="Calibri"/>
                        </a:rPr>
                        <a:t>Tarifa </a:t>
                      </a:r>
                      <a:r>
                        <a:rPr lang="es-PE" sz="1400" b="1" i="0" u="none" strike="noStrike" dirty="0" smtClean="0">
                          <a:solidFill>
                            <a:srgbClr val="000000"/>
                          </a:solidFill>
                          <a:effectLst/>
                          <a:latin typeface="Calibri"/>
                        </a:rPr>
                        <a:t>Propuesta</a:t>
                      </a:r>
                      <a:r>
                        <a:rPr lang="es-PE" sz="1400" b="1" i="0" u="none" strike="noStrike" baseline="30000" dirty="0" smtClean="0">
                          <a:solidFill>
                            <a:srgbClr val="000000"/>
                          </a:solidFill>
                          <a:effectLst/>
                          <a:latin typeface="Calibri"/>
                        </a:rPr>
                        <a:t>(*)</a:t>
                      </a:r>
                      <a:endParaRPr lang="es-PE" sz="1400" b="1" i="0" u="none" strike="noStrike" baseline="30000"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a:txBody>
                    <a:bodyPr/>
                    <a:lstStyle/>
                    <a:p>
                      <a:pPr algn="ctr" fontAlgn="ctr"/>
                      <a:r>
                        <a:rPr lang="es-PE" sz="1400" b="1" i="0" u="none" strike="noStrike">
                          <a:solidFill>
                            <a:srgbClr val="000000"/>
                          </a:solidFill>
                          <a:effectLst/>
                          <a:latin typeface="Calibri"/>
                        </a:rPr>
                        <a:t>Tarifa Gasnorp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a:txBody>
                    <a:bodyPr/>
                    <a:lstStyle/>
                    <a:p>
                      <a:pPr algn="ctr" fontAlgn="ctr"/>
                      <a:r>
                        <a:rPr lang="es-PE" sz="1400" b="1" i="0" u="none" strike="noStrike" dirty="0">
                          <a:solidFill>
                            <a:srgbClr val="000000"/>
                          </a:solidFill>
                          <a:effectLst/>
                          <a:latin typeface="Calibri"/>
                        </a:rPr>
                        <a:t>variación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r>
              <a:tr h="72008">
                <a:tc vMerge="1">
                  <a:txBody>
                    <a:bodyPr/>
                    <a:lstStyle/>
                    <a:p>
                      <a:pPr algn="ctr" fontAlgn="ctr"/>
                      <a:endParaRPr lang="es-PE" sz="12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PE" sz="1200" b="1" i="0" u="none" strike="noStrike" dirty="0">
                          <a:solidFill>
                            <a:srgbClr val="000000"/>
                          </a:solidFill>
                          <a:effectLst/>
                          <a:latin typeface="Calibri"/>
                        </a:rPr>
                        <a:t>m</a:t>
                      </a:r>
                      <a:r>
                        <a:rPr lang="es-PE" sz="1200" b="1" i="0" u="none" strike="noStrike" baseline="30000" dirty="0">
                          <a:solidFill>
                            <a:srgbClr val="000000"/>
                          </a:solidFill>
                          <a:effectLst/>
                          <a:latin typeface="Calibri"/>
                        </a:rPr>
                        <a:t>3</a:t>
                      </a:r>
                      <a:r>
                        <a:rPr lang="es-PE" sz="1200" b="1" i="0" u="none" strike="noStrike" dirty="0">
                          <a:solidFill>
                            <a:srgbClr val="000000"/>
                          </a:solidFill>
                          <a:effectLst/>
                          <a:latin typeface="Calibri"/>
                        </a:rPr>
                        <a:t>/cl-mes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a:solidFill>
                            <a:srgbClr val="000000"/>
                          </a:solidFill>
                          <a:effectLst/>
                          <a:latin typeface="Calibri"/>
                        </a:rPr>
                        <a:t>US$/mil m</a:t>
                      </a:r>
                      <a:r>
                        <a:rPr lang="es-PE" sz="1200" b="1" i="0" u="none" strike="noStrike" baseline="30000">
                          <a:solidFill>
                            <a:srgbClr val="000000"/>
                          </a:solidFill>
                          <a:effectLst/>
                          <a:latin typeface="Calibri"/>
                        </a:rPr>
                        <a:t>3</a:t>
                      </a:r>
                      <a:endParaRPr lang="es-PE"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a:solidFill>
                            <a:srgbClr val="000000"/>
                          </a:solidFill>
                          <a:effectLst/>
                          <a:latin typeface="Calibri"/>
                        </a:rPr>
                        <a:t>US$/mil m</a:t>
                      </a:r>
                      <a:r>
                        <a:rPr lang="es-PE" sz="1200" b="1" i="0" u="none" strike="noStrike" baseline="30000">
                          <a:solidFill>
                            <a:srgbClr val="000000"/>
                          </a:solidFill>
                          <a:effectLst/>
                          <a:latin typeface="Calibri"/>
                        </a:rPr>
                        <a:t>3</a:t>
                      </a:r>
                      <a:endParaRPr lang="es-PE" sz="12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r>
              <a:tr h="273795">
                <a:tc>
                  <a:txBody>
                    <a:bodyPr/>
                    <a:lstStyle/>
                    <a:p>
                      <a:pPr algn="ctr" fontAlgn="ctr"/>
                      <a:r>
                        <a:rPr lang="es-PE" sz="1600" b="0" i="0" u="none" strike="noStrike" dirty="0">
                          <a:solidFill>
                            <a:srgbClr val="000000"/>
                          </a:solidFill>
                          <a:effectLst/>
                          <a:latin typeface="Calibri"/>
                        </a:rPr>
                        <a:t>A1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dirty="0" smtClean="0">
                          <a:solidFill>
                            <a:srgbClr val="000000"/>
                          </a:solidFill>
                          <a:effectLst/>
                          <a:latin typeface="Calibri"/>
                        </a:rPr>
                        <a:t>12,4</a:t>
                      </a:r>
                      <a:endParaRPr lang="es-PE" sz="16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244,1</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244,1</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0,0</a:t>
                      </a:r>
                      <a:r>
                        <a:rPr lang="es-PE" sz="16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795">
                <a:tc>
                  <a:txBody>
                    <a:bodyPr/>
                    <a:lstStyle/>
                    <a:p>
                      <a:pPr algn="ctr" fontAlgn="ctr"/>
                      <a:r>
                        <a:rPr lang="es-PE" sz="1600" b="0" i="0" u="none" strike="noStrike" dirty="0">
                          <a:solidFill>
                            <a:srgbClr val="000000"/>
                          </a:solidFill>
                          <a:effectLst/>
                          <a:latin typeface="Calibri"/>
                        </a:rPr>
                        <a:t>A2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dirty="0">
                          <a:solidFill>
                            <a:srgbClr val="000000"/>
                          </a:solidFill>
                          <a:effectLst/>
                          <a:latin typeface="Calibri"/>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234,8</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334,0</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Calibri"/>
                        </a:rPr>
                        <a:t>-</a:t>
                      </a:r>
                      <a:r>
                        <a:rPr lang="es-PE" sz="1600" b="0" i="0" u="none" strike="noStrike" dirty="0" smtClean="0">
                          <a:solidFill>
                            <a:srgbClr val="000000"/>
                          </a:solidFill>
                          <a:effectLst/>
                          <a:latin typeface="Calibri"/>
                        </a:rPr>
                        <a:t>29,7</a:t>
                      </a:r>
                      <a:r>
                        <a:rPr lang="es-PE" sz="16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795">
                <a:tc>
                  <a:txBody>
                    <a:bodyPr/>
                    <a:lstStyle/>
                    <a:p>
                      <a:pPr algn="ctr" fontAlgn="ctr"/>
                      <a:r>
                        <a:rPr lang="es-PE" sz="1600" b="0" i="0" u="none" strike="noStrike" dirty="0">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a:solidFill>
                            <a:srgbClr val="000000"/>
                          </a:solidFill>
                          <a:effectLst/>
                          <a:latin typeface="Calibri"/>
                        </a:rPr>
                        <a:t>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211,5</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334,0</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Calibri"/>
                        </a:rPr>
                        <a:t>-</a:t>
                      </a:r>
                      <a:r>
                        <a:rPr lang="es-PE" sz="1600" b="0" i="0" u="none" strike="noStrike" dirty="0" smtClean="0">
                          <a:solidFill>
                            <a:srgbClr val="000000"/>
                          </a:solidFill>
                          <a:effectLst/>
                          <a:latin typeface="Calibri"/>
                        </a:rPr>
                        <a:t>36,7</a:t>
                      </a:r>
                      <a:r>
                        <a:rPr lang="es-PE" sz="16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795">
                <a:tc>
                  <a:txBody>
                    <a:bodyPr/>
                    <a:lstStyle/>
                    <a:p>
                      <a:pPr algn="ctr" fontAlgn="ctr"/>
                      <a:r>
                        <a:rPr lang="es-PE" sz="1600" b="0" i="0" u="none" strike="noStrike" dirty="0">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a:solidFill>
                            <a:srgbClr val="000000"/>
                          </a:solidFill>
                          <a:effectLst/>
                          <a:latin typeface="Calibri"/>
                        </a:rPr>
                        <a:t>43 929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203,2</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510,2</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Calibri"/>
                        </a:rPr>
                        <a:t>-</a:t>
                      </a:r>
                      <a:r>
                        <a:rPr lang="es-PE" sz="1600" b="0" i="0" u="none" strike="noStrike" dirty="0" smtClean="0">
                          <a:solidFill>
                            <a:srgbClr val="000000"/>
                          </a:solidFill>
                          <a:effectLst/>
                          <a:latin typeface="Calibri"/>
                        </a:rPr>
                        <a:t>60,2</a:t>
                      </a:r>
                      <a:r>
                        <a:rPr lang="es-PE" sz="16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795">
                <a:tc>
                  <a:txBody>
                    <a:bodyPr/>
                    <a:lstStyle/>
                    <a:p>
                      <a:pPr algn="ctr" fontAlgn="ctr"/>
                      <a:r>
                        <a:rPr lang="es-PE" sz="1600" b="0" i="0" u="none" strike="noStrike" dirty="0">
                          <a:solidFill>
                            <a:srgbClr val="000000"/>
                          </a:solidFill>
                          <a:effectLst/>
                          <a:latin typeface="Calibri"/>
                        </a:rPr>
                        <a:t>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a:solidFill>
                            <a:srgbClr val="000000"/>
                          </a:solidFill>
                          <a:effectLst/>
                          <a:latin typeface="Calibri"/>
                        </a:rPr>
                        <a:t>104 827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186,6</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257,0</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Calibri"/>
                        </a:rPr>
                        <a:t>-</a:t>
                      </a:r>
                      <a:r>
                        <a:rPr lang="es-PE" sz="1600" b="0" i="0" u="none" strike="noStrike" dirty="0" smtClean="0">
                          <a:solidFill>
                            <a:srgbClr val="000000"/>
                          </a:solidFill>
                          <a:effectLst/>
                          <a:latin typeface="Calibri"/>
                        </a:rPr>
                        <a:t>27,4</a:t>
                      </a:r>
                      <a:r>
                        <a:rPr lang="es-PE" sz="16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795">
                <a:tc>
                  <a:txBody>
                    <a:bodyPr/>
                    <a:lstStyle/>
                    <a:p>
                      <a:pPr algn="ctr" fontAlgn="ctr"/>
                      <a:r>
                        <a:rPr lang="es-PE" sz="1600" b="0" i="0" u="none" strike="noStrike" dirty="0">
                          <a:solidFill>
                            <a:srgbClr val="000000"/>
                          </a:solidFill>
                          <a:effectLst/>
                          <a:latin typeface="Calibri"/>
                        </a:rPr>
                        <a:t>GNV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a:solidFill>
                            <a:srgbClr val="000000"/>
                          </a:solidFill>
                          <a:effectLst/>
                          <a:latin typeface="Calibri"/>
                        </a:rPr>
                        <a:t>165 677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141,6</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161,2</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Calibri"/>
                        </a:rPr>
                        <a:t>-</a:t>
                      </a:r>
                      <a:r>
                        <a:rPr lang="es-PE" sz="1600" b="0" i="0" u="none" strike="noStrike" dirty="0" smtClean="0">
                          <a:solidFill>
                            <a:srgbClr val="000000"/>
                          </a:solidFill>
                          <a:effectLst/>
                          <a:latin typeface="Calibri"/>
                        </a:rPr>
                        <a:t>12,1</a:t>
                      </a:r>
                      <a:r>
                        <a:rPr lang="es-PE" sz="16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795">
                <a:tc>
                  <a:txBody>
                    <a:bodyPr/>
                    <a:lstStyle/>
                    <a:p>
                      <a:pPr algn="ctr" fontAlgn="ctr"/>
                      <a:r>
                        <a:rPr lang="es-PE" sz="1600" b="0" i="0" u="none" strike="noStrike" dirty="0">
                          <a:solidFill>
                            <a:srgbClr val="00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a:solidFill>
                            <a:srgbClr val="000000"/>
                          </a:solidFill>
                          <a:effectLst/>
                          <a:latin typeface="Calibri"/>
                        </a:rPr>
                        <a:t>399 824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135,4</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450,9</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Calibri"/>
                        </a:rPr>
                        <a:t>-</a:t>
                      </a:r>
                      <a:r>
                        <a:rPr lang="es-PE" sz="1600" b="0" i="0" u="none" strike="noStrike" dirty="0" smtClean="0">
                          <a:solidFill>
                            <a:srgbClr val="000000"/>
                          </a:solidFill>
                          <a:effectLst/>
                          <a:latin typeface="Calibri"/>
                        </a:rPr>
                        <a:t>70,0</a:t>
                      </a:r>
                      <a:r>
                        <a:rPr lang="es-PE" sz="16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795">
                <a:tc>
                  <a:txBody>
                    <a:bodyPr/>
                    <a:lstStyle/>
                    <a:p>
                      <a:pPr algn="ctr" fontAlgn="ctr"/>
                      <a:r>
                        <a:rPr lang="es-PE" sz="1600" b="0" i="0" u="none" strike="noStrike" dirty="0">
                          <a:solidFill>
                            <a:srgbClr val="000000"/>
                          </a:solidFill>
                          <a:effectLst/>
                          <a:latin typeface="Calibri"/>
                        </a:rPr>
                        <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a:solidFill>
                            <a:srgbClr val="000000"/>
                          </a:solidFill>
                          <a:effectLst/>
                          <a:latin typeface="Calibri"/>
                        </a:rPr>
                        <a:t>4 404 364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133,1</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283,5</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Calibri"/>
                        </a:rPr>
                        <a:t>-</a:t>
                      </a:r>
                      <a:r>
                        <a:rPr lang="es-PE" sz="1600" b="0" i="0" u="none" strike="noStrike" dirty="0" smtClean="0">
                          <a:solidFill>
                            <a:srgbClr val="000000"/>
                          </a:solidFill>
                          <a:effectLst/>
                          <a:latin typeface="Calibri"/>
                        </a:rPr>
                        <a:t>53,0</a:t>
                      </a:r>
                      <a:r>
                        <a:rPr lang="es-PE" sz="16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795">
                <a:tc>
                  <a:txBody>
                    <a:bodyPr/>
                    <a:lstStyle/>
                    <a:p>
                      <a:pPr algn="ctr" fontAlgn="ctr"/>
                      <a:r>
                        <a:rPr lang="es-PE" sz="1600" b="0" i="0" u="none" strike="noStrike" dirty="0">
                          <a:solidFill>
                            <a:srgbClr val="000000"/>
                          </a:solidFill>
                          <a:effectLst/>
                          <a:latin typeface="Calibri"/>
                        </a:rPr>
                        <a:t>REF</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a:solidFill>
                            <a:srgbClr val="000000"/>
                          </a:solidFill>
                          <a:effectLst/>
                          <a:latin typeface="Calibri"/>
                        </a:rPr>
                        <a:t>7 290 765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86,7</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174,5</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Calibri"/>
                        </a:rPr>
                        <a:t>-</a:t>
                      </a:r>
                      <a:r>
                        <a:rPr lang="es-PE" sz="1600" b="0" i="0" u="none" strike="noStrike" dirty="0" smtClean="0">
                          <a:solidFill>
                            <a:srgbClr val="000000"/>
                          </a:solidFill>
                          <a:effectLst/>
                          <a:latin typeface="Calibri"/>
                        </a:rPr>
                        <a:t>50,3</a:t>
                      </a:r>
                      <a:r>
                        <a:rPr lang="es-PE" sz="16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484">
                <a:tc>
                  <a:txBody>
                    <a:bodyPr/>
                    <a:lstStyle/>
                    <a:p>
                      <a:pPr algn="ctr" fontAlgn="ctr"/>
                      <a:r>
                        <a:rPr lang="es-PE" sz="1600" b="0" i="0" u="none" strike="noStrike" dirty="0">
                          <a:solidFill>
                            <a:srgbClr val="000000"/>
                          </a:solidFill>
                          <a:effectLst/>
                          <a:latin typeface="Calibri"/>
                        </a:rPr>
                        <a:t>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600" b="0" i="0" u="none" strike="noStrike">
                          <a:solidFill>
                            <a:srgbClr val="000000"/>
                          </a:solidFill>
                          <a:effectLst/>
                          <a:latin typeface="Calibri"/>
                        </a:rPr>
                        <a:t>11 574 760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61,9</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47,6</a:t>
                      </a:r>
                      <a:endParaRPr lang="es-PE"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smtClean="0">
                          <a:solidFill>
                            <a:srgbClr val="000000"/>
                          </a:solidFill>
                          <a:effectLst/>
                          <a:latin typeface="Calibri"/>
                        </a:rPr>
                        <a:t>30,0</a:t>
                      </a:r>
                      <a:r>
                        <a:rPr lang="es-PE" sz="16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1835696" y="5661248"/>
            <a:ext cx="5609997" cy="338554"/>
          </a:xfrm>
          <a:prstGeom prst="rect">
            <a:avLst/>
          </a:prstGeom>
          <a:noFill/>
        </p:spPr>
        <p:txBody>
          <a:bodyPr wrap="none" rtlCol="0">
            <a:spAutoFit/>
          </a:bodyPr>
          <a:lstStyle/>
          <a:p>
            <a:r>
              <a:rPr lang="es-PE" sz="1600" dirty="0" smtClean="0"/>
              <a:t>(*): Tarifa incluye el Margen de Distribución por GNC o GNL</a:t>
            </a:r>
            <a:endParaRPr lang="es-PE" sz="1600" dirty="0"/>
          </a:p>
        </p:txBody>
      </p:sp>
      <p:sp>
        <p:nvSpPr>
          <p:cNvPr id="3" name="Marcador de número de diapositiva 2"/>
          <p:cNvSpPr>
            <a:spLocks noGrp="1"/>
          </p:cNvSpPr>
          <p:nvPr>
            <p:ph type="sldNum" sz="quarter" idx="12"/>
          </p:nvPr>
        </p:nvSpPr>
        <p:spPr/>
        <p:txBody>
          <a:bodyPr/>
          <a:lstStyle/>
          <a:p>
            <a:pPr>
              <a:defRPr/>
            </a:pPr>
            <a:fld id="{18466620-94DA-4231-A454-CA48E26884D0}" type="slidenum">
              <a:rPr lang="es-ES" smtClean="0"/>
              <a:pPr>
                <a:defRPr/>
              </a:pPr>
              <a:t>41</a:t>
            </a:fld>
            <a:endParaRPr lang="es-ES"/>
          </a:p>
        </p:txBody>
      </p:sp>
    </p:spTree>
    <p:extLst>
      <p:ext uri="{BB962C8B-B14F-4D97-AF65-F5344CB8AC3E}">
        <p14:creationId xmlns:p14="http://schemas.microsoft.com/office/powerpoint/2010/main" val="2618040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75306" y="2780928"/>
            <a:ext cx="6911066" cy="1569660"/>
          </a:xfrm>
          <a:prstGeom prst="rect">
            <a:avLst/>
          </a:prstGeom>
          <a:noFill/>
        </p:spPr>
        <p:txBody>
          <a:bodyPr wrap="square" rtlCol="0">
            <a:spAutoFit/>
          </a:bodyPr>
          <a:lstStyle/>
          <a:p>
            <a:r>
              <a:rPr lang="es-PE" sz="3200" b="1" dirty="0"/>
              <a:t>TARIFAS DE DISTRIBUCIÓN DE GAS NATURAL </a:t>
            </a:r>
          </a:p>
          <a:p>
            <a:r>
              <a:rPr lang="es-PE" sz="3200" b="1" dirty="0"/>
              <a:t>(</a:t>
            </a:r>
            <a:r>
              <a:rPr lang="es-PE" sz="3200" b="1" dirty="0" smtClean="0"/>
              <a:t>ESCENARIO ALTERNATIVO)</a:t>
            </a:r>
            <a:endParaRPr lang="es-PE" sz="3200" b="1" dirty="0"/>
          </a:p>
        </p:txBody>
      </p:sp>
      <p:cxnSp>
        <p:nvCxnSpPr>
          <p:cNvPr id="3" name="2 Conector recto"/>
          <p:cNvCxnSpPr/>
          <p:nvPr/>
        </p:nvCxnSpPr>
        <p:spPr>
          <a:xfrm>
            <a:off x="917619" y="3302260"/>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470347" y="3302260"/>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Marcador de número de diapositiva 5"/>
          <p:cNvSpPr>
            <a:spLocks noGrp="1"/>
          </p:cNvSpPr>
          <p:nvPr>
            <p:ph type="sldNum" sz="quarter" idx="12"/>
          </p:nvPr>
        </p:nvSpPr>
        <p:spPr/>
        <p:txBody>
          <a:bodyPr/>
          <a:lstStyle/>
          <a:p>
            <a:pPr>
              <a:defRPr/>
            </a:pPr>
            <a:fld id="{18466620-94DA-4231-A454-CA48E26884D0}" type="slidenum">
              <a:rPr lang="es-ES" smtClean="0"/>
              <a:pPr>
                <a:defRPr/>
              </a:pPr>
              <a:t>42</a:t>
            </a:fld>
            <a:endParaRPr lang="es-ES"/>
          </a:p>
        </p:txBody>
      </p:sp>
    </p:spTree>
    <p:extLst>
      <p:ext uri="{BB962C8B-B14F-4D97-AF65-F5344CB8AC3E}">
        <p14:creationId xmlns:p14="http://schemas.microsoft.com/office/powerpoint/2010/main" val="2124101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8089900" y="6616700"/>
            <a:ext cx="1019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7238FA7-4381-41E8-A123-2E36B35D5BE6}" type="slidenum">
              <a:rPr lang="es-ES" altLang="es-PE" sz="1000" b="1">
                <a:solidFill>
                  <a:schemeClr val="bg1"/>
                </a:solidFill>
              </a:rPr>
              <a:pPr algn="r" eaLnBrk="1" hangingPunct="1"/>
              <a:t>43</a:t>
            </a:fld>
            <a:endParaRPr lang="es-ES" altLang="es-PE" sz="1000" b="1">
              <a:solidFill>
                <a:schemeClr val="bg1"/>
              </a:solidFill>
            </a:endParaRPr>
          </a:p>
        </p:txBody>
      </p:sp>
      <p:sp>
        <p:nvSpPr>
          <p:cNvPr id="3075" name="Text Box 5"/>
          <p:cNvSpPr txBox="1">
            <a:spLocks noChangeArrowheads="1"/>
          </p:cNvSpPr>
          <p:nvPr/>
        </p:nvSpPr>
        <p:spPr bwMode="auto">
          <a:xfrm>
            <a:off x="1042988" y="1341438"/>
            <a:ext cx="73453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 altLang="es-PE" b="1" dirty="0">
                <a:solidFill>
                  <a:srgbClr val="FF0000"/>
                </a:solidFill>
              </a:rPr>
              <a:t>Estructuración del Costo de Servicio</a:t>
            </a:r>
          </a:p>
          <a:p>
            <a:pPr algn="ctr" eaLnBrk="1" hangingPunct="1">
              <a:spcBef>
                <a:spcPct val="50000"/>
              </a:spcBef>
            </a:pPr>
            <a:r>
              <a:rPr lang="es-ES" altLang="es-PE" b="1" dirty="0"/>
              <a:t>Inversión, Operación y Mantenimiento y Demanda</a:t>
            </a:r>
            <a:r>
              <a:rPr lang="es-ES" altLang="es-PE" dirty="0"/>
              <a:t> </a:t>
            </a:r>
          </a:p>
        </p:txBody>
      </p:sp>
      <p:graphicFrame>
        <p:nvGraphicFramePr>
          <p:cNvPr id="3" name="2 Tabla"/>
          <p:cNvGraphicFramePr>
            <a:graphicFrameLocks noGrp="1"/>
          </p:cNvGraphicFramePr>
          <p:nvPr>
            <p:extLst>
              <p:ext uri="{D42A27DB-BD31-4B8C-83A1-F6EECF244321}">
                <p14:modId xmlns:p14="http://schemas.microsoft.com/office/powerpoint/2010/main" val="1085421368"/>
              </p:ext>
            </p:extLst>
          </p:nvPr>
        </p:nvGraphicFramePr>
        <p:xfrm>
          <a:off x="611560" y="2276872"/>
          <a:ext cx="6768753" cy="3456380"/>
        </p:xfrm>
        <a:graphic>
          <a:graphicData uri="http://schemas.openxmlformats.org/drawingml/2006/table">
            <a:tbl>
              <a:tblPr firstRow="1" firstCol="1" bandRow="1"/>
              <a:tblGrid>
                <a:gridCol w="3218118"/>
                <a:gridCol w="2098724"/>
                <a:gridCol w="1451911"/>
              </a:tblGrid>
              <a:tr h="367700">
                <a:tc>
                  <a:txBody>
                    <a:bodyPr/>
                    <a:lstStyle/>
                    <a:p>
                      <a:pPr algn="ctr">
                        <a:spcBef>
                          <a:spcPts val="1200"/>
                        </a:spcBef>
                        <a:spcAft>
                          <a:spcPts val="0"/>
                        </a:spcAft>
                      </a:pPr>
                      <a:r>
                        <a:rPr lang="es-PE" sz="2000" b="1" dirty="0">
                          <a:solidFill>
                            <a:srgbClr val="000000"/>
                          </a:solidFill>
                          <a:effectLst/>
                          <a:latin typeface="Calibri"/>
                          <a:ea typeface="Times New Roman"/>
                          <a:cs typeface="Times New Roman"/>
                        </a:rPr>
                        <a:t>ítem</a:t>
                      </a:r>
                      <a:endParaRPr lang="es-PE"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a:spcBef>
                          <a:spcPts val="1200"/>
                        </a:spcBef>
                        <a:spcAft>
                          <a:spcPts val="0"/>
                        </a:spcAft>
                      </a:pPr>
                      <a:r>
                        <a:rPr lang="es-PE" sz="2000" b="1" dirty="0">
                          <a:solidFill>
                            <a:srgbClr val="000000"/>
                          </a:solidFill>
                          <a:effectLst/>
                          <a:latin typeface="Calibri"/>
                          <a:ea typeface="Times New Roman"/>
                          <a:cs typeface="Times New Roman"/>
                        </a:rPr>
                        <a:t>Unidad</a:t>
                      </a:r>
                      <a:endParaRPr lang="es-PE" sz="2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a:spcBef>
                          <a:spcPts val="1200"/>
                        </a:spcBef>
                        <a:spcAft>
                          <a:spcPts val="0"/>
                        </a:spcAft>
                      </a:pPr>
                      <a:r>
                        <a:rPr lang="es-PE" sz="2000" b="1" dirty="0">
                          <a:solidFill>
                            <a:srgbClr val="000000"/>
                          </a:solidFill>
                          <a:effectLst/>
                          <a:latin typeface="Calibri"/>
                          <a:ea typeface="Times New Roman"/>
                          <a:cs typeface="Times New Roman"/>
                        </a:rPr>
                        <a:t>Valor </a:t>
                      </a:r>
                      <a:r>
                        <a:rPr lang="es-PE" sz="2000" b="1" baseline="30000" dirty="0">
                          <a:solidFill>
                            <a:srgbClr val="000000"/>
                          </a:solidFill>
                          <a:effectLst/>
                          <a:latin typeface="Calibri"/>
                          <a:ea typeface="Times New Roman"/>
                          <a:cs typeface="Times New Roman"/>
                        </a:rPr>
                        <a:t>(1)</a:t>
                      </a:r>
                      <a:endParaRPr lang="es-PE" sz="2800" baseline="30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367700">
                <a:tc>
                  <a:txBody>
                    <a:bodyPr/>
                    <a:lstStyle/>
                    <a:p>
                      <a:pPr algn="l">
                        <a:spcBef>
                          <a:spcPts val="1200"/>
                        </a:spcBef>
                        <a:spcAft>
                          <a:spcPts val="0"/>
                        </a:spcAft>
                      </a:pPr>
                      <a:r>
                        <a:rPr lang="es-PE" sz="1800">
                          <a:solidFill>
                            <a:srgbClr val="000000"/>
                          </a:solidFill>
                          <a:effectLst/>
                          <a:latin typeface="Calibri"/>
                          <a:ea typeface="Times New Roman"/>
                          <a:cs typeface="Times New Roman"/>
                        </a:rPr>
                        <a:t>CAPEX</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Millón US$</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smtClean="0">
                          <a:solidFill>
                            <a:srgbClr val="000000"/>
                          </a:solidFill>
                          <a:effectLst/>
                          <a:latin typeface="Calibri"/>
                          <a:ea typeface="Times New Roman"/>
                          <a:cs typeface="Times New Roman"/>
                        </a:rPr>
                        <a:t>79,22</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00">
                <a:tc>
                  <a:txBody>
                    <a:bodyPr/>
                    <a:lstStyle/>
                    <a:p>
                      <a:pPr algn="l">
                        <a:spcBef>
                          <a:spcPts val="1200"/>
                        </a:spcBef>
                        <a:spcAft>
                          <a:spcPts val="0"/>
                        </a:spcAft>
                      </a:pPr>
                      <a:r>
                        <a:rPr lang="es-PE" sz="1800">
                          <a:solidFill>
                            <a:srgbClr val="000000"/>
                          </a:solidFill>
                          <a:effectLst/>
                          <a:latin typeface="Calibri"/>
                          <a:ea typeface="Times New Roman"/>
                          <a:cs typeface="Times New Roman"/>
                        </a:rPr>
                        <a:t>OPEX</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Millón US$</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smtClean="0">
                          <a:solidFill>
                            <a:srgbClr val="000000"/>
                          </a:solidFill>
                          <a:effectLst/>
                          <a:latin typeface="Calibri"/>
                          <a:ea typeface="Times New Roman"/>
                          <a:cs typeface="Times New Roman"/>
                        </a:rPr>
                        <a:t>40,94</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00">
                <a:tc>
                  <a:txBody>
                    <a:bodyPr/>
                    <a:lstStyle/>
                    <a:p>
                      <a:pPr algn="l">
                        <a:spcBef>
                          <a:spcPts val="1200"/>
                        </a:spcBef>
                        <a:spcAft>
                          <a:spcPts val="0"/>
                        </a:spcAft>
                      </a:pPr>
                      <a:r>
                        <a:rPr lang="es-PE" sz="1800" dirty="0">
                          <a:solidFill>
                            <a:srgbClr val="000000"/>
                          </a:solidFill>
                          <a:effectLst/>
                          <a:latin typeface="Calibri"/>
                          <a:ea typeface="Times New Roman"/>
                          <a:cs typeface="Times New Roman"/>
                        </a:rPr>
                        <a:t>COSTO DE PROMOCIÓN</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Millón US$</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a:solidFill>
                            <a:srgbClr val="000000"/>
                          </a:solidFill>
                          <a:effectLst/>
                          <a:latin typeface="Calibri"/>
                          <a:ea typeface="Times New Roman"/>
                          <a:cs typeface="Times New Roman"/>
                        </a:rPr>
                        <a:t>10,01</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00">
                <a:tc>
                  <a:txBody>
                    <a:bodyPr/>
                    <a:lstStyle/>
                    <a:p>
                      <a:pPr algn="l">
                        <a:spcBef>
                          <a:spcPts val="1200"/>
                        </a:spcBef>
                        <a:spcAft>
                          <a:spcPts val="0"/>
                        </a:spcAft>
                      </a:pPr>
                      <a:r>
                        <a:rPr lang="es-PE" sz="1800">
                          <a:solidFill>
                            <a:srgbClr val="000000"/>
                          </a:solidFill>
                          <a:effectLst/>
                          <a:latin typeface="Calibri"/>
                          <a:ea typeface="Times New Roman"/>
                          <a:cs typeface="Times New Roman"/>
                        </a:rPr>
                        <a:t>Costo GNC</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a:solidFill>
                            <a:srgbClr val="000000"/>
                          </a:solidFill>
                          <a:effectLst/>
                          <a:latin typeface="Calibri"/>
                          <a:ea typeface="Times New Roman"/>
                          <a:cs typeface="Times New Roman"/>
                        </a:rPr>
                        <a:t>Millón US$</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4,75</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00">
                <a:tc>
                  <a:txBody>
                    <a:bodyPr/>
                    <a:lstStyle/>
                    <a:p>
                      <a:pPr algn="l">
                        <a:spcBef>
                          <a:spcPts val="1200"/>
                        </a:spcBef>
                        <a:spcAft>
                          <a:spcPts val="0"/>
                        </a:spcAft>
                      </a:pPr>
                      <a:r>
                        <a:rPr lang="es-PE" sz="1800" b="1" dirty="0">
                          <a:solidFill>
                            <a:srgbClr val="000000"/>
                          </a:solidFill>
                          <a:effectLst/>
                          <a:latin typeface="Calibri"/>
                          <a:ea typeface="Times New Roman"/>
                          <a:cs typeface="Times New Roman"/>
                        </a:rPr>
                        <a:t>COSTO DE SERVICIO TOTAL</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a:spcBef>
                          <a:spcPts val="1200"/>
                        </a:spcBef>
                        <a:spcAft>
                          <a:spcPts val="0"/>
                        </a:spcAft>
                      </a:pPr>
                      <a:r>
                        <a:rPr lang="es-PE" sz="1800" b="1" dirty="0">
                          <a:solidFill>
                            <a:srgbClr val="000000"/>
                          </a:solidFill>
                          <a:effectLst/>
                          <a:latin typeface="Calibri"/>
                          <a:ea typeface="Times New Roman"/>
                          <a:cs typeface="Times New Roman"/>
                        </a:rPr>
                        <a:t>Millón US$</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a:spcBef>
                          <a:spcPts val="1200"/>
                        </a:spcBef>
                        <a:spcAft>
                          <a:spcPts val="0"/>
                        </a:spcAft>
                      </a:pPr>
                      <a:r>
                        <a:rPr lang="es-PE" sz="1800" b="1" dirty="0" smtClean="0">
                          <a:solidFill>
                            <a:srgbClr val="000000"/>
                          </a:solidFill>
                          <a:effectLst/>
                          <a:latin typeface="Calibri"/>
                          <a:ea typeface="Times New Roman"/>
                          <a:cs typeface="Times New Roman"/>
                        </a:rPr>
                        <a:t>134,94</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367700">
                <a:tc>
                  <a:txBody>
                    <a:bodyPr/>
                    <a:lstStyle/>
                    <a:p>
                      <a:pPr algn="l">
                        <a:spcBef>
                          <a:spcPts val="1200"/>
                        </a:spcBef>
                        <a:spcAft>
                          <a:spcPts val="0"/>
                        </a:spcAft>
                      </a:pPr>
                      <a:r>
                        <a:rPr lang="es-PE" sz="1800">
                          <a:solidFill>
                            <a:srgbClr val="000000"/>
                          </a:solidFill>
                          <a:effectLst/>
                          <a:latin typeface="Calibri"/>
                          <a:ea typeface="Times New Roman"/>
                          <a:cs typeface="Times New Roman"/>
                        </a:rPr>
                        <a:t>DEMANDA</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a:solidFill>
                            <a:srgbClr val="000000"/>
                          </a:solidFill>
                          <a:effectLst/>
                          <a:latin typeface="Calibri"/>
                          <a:ea typeface="Times New Roman"/>
                          <a:cs typeface="Times New Roman"/>
                        </a:rPr>
                        <a:t>Mil m</a:t>
                      </a:r>
                      <a:r>
                        <a:rPr lang="es-PE" sz="1800" baseline="30000" dirty="0">
                          <a:solidFill>
                            <a:srgbClr val="000000"/>
                          </a:solidFill>
                          <a:effectLst/>
                          <a:latin typeface="Calibri"/>
                          <a:ea typeface="Times New Roman"/>
                          <a:cs typeface="Times New Roman"/>
                        </a:rPr>
                        <a:t>3</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dirty="0" smtClean="0">
                          <a:solidFill>
                            <a:srgbClr val="000000"/>
                          </a:solidFill>
                          <a:effectLst/>
                          <a:latin typeface="Calibri"/>
                          <a:ea typeface="Times New Roman"/>
                          <a:cs typeface="Times New Roman"/>
                        </a:rPr>
                        <a:t>742 200</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lgn="l">
                        <a:spcBef>
                          <a:spcPts val="1200"/>
                        </a:spcBef>
                        <a:spcAft>
                          <a:spcPts val="0"/>
                        </a:spcAft>
                      </a:pPr>
                      <a:r>
                        <a:rPr lang="es-PE" sz="1100">
                          <a:solidFill>
                            <a:srgbClr val="000000"/>
                          </a:solidFill>
                          <a:effectLst/>
                          <a:latin typeface="Calibri"/>
                          <a:ea typeface="Times New Roman"/>
                          <a:cs typeface="Times New Roman"/>
                        </a:rPr>
                        <a:t> </a:t>
                      </a:r>
                      <a:endParaRPr lang="es-PE" sz="24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100">
                          <a:solidFill>
                            <a:srgbClr val="000000"/>
                          </a:solidFill>
                          <a:effectLst/>
                          <a:latin typeface="Calibri"/>
                          <a:ea typeface="Times New Roman"/>
                          <a:cs typeface="Times New Roman"/>
                        </a:rPr>
                        <a:t> </a:t>
                      </a:r>
                      <a:endParaRPr lang="es-PE" sz="24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100" dirty="0">
                          <a:solidFill>
                            <a:srgbClr val="000000"/>
                          </a:solidFill>
                          <a:effectLst/>
                          <a:latin typeface="Calibri"/>
                          <a:ea typeface="Times New Roman"/>
                          <a:cs typeface="Times New Roman"/>
                        </a:rPr>
                        <a:t> </a:t>
                      </a:r>
                      <a:endParaRPr lang="es-PE" sz="2400" dirty="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00">
                <a:tc>
                  <a:txBody>
                    <a:bodyPr/>
                    <a:lstStyle/>
                    <a:p>
                      <a:pPr algn="l">
                        <a:spcBef>
                          <a:spcPts val="1200"/>
                        </a:spcBef>
                        <a:spcAft>
                          <a:spcPts val="0"/>
                        </a:spcAft>
                      </a:pPr>
                      <a:r>
                        <a:rPr lang="es-PE" sz="1800" b="1" dirty="0">
                          <a:solidFill>
                            <a:srgbClr val="000000"/>
                          </a:solidFill>
                          <a:effectLst/>
                          <a:latin typeface="Calibri"/>
                          <a:ea typeface="Times New Roman"/>
                          <a:cs typeface="Times New Roman"/>
                        </a:rPr>
                        <a:t>TARIFA MEDIA TOTAL</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b="1">
                          <a:solidFill>
                            <a:srgbClr val="000000"/>
                          </a:solidFill>
                          <a:effectLst/>
                          <a:latin typeface="Calibri"/>
                          <a:ea typeface="Times New Roman"/>
                          <a:cs typeface="Times New Roman"/>
                        </a:rPr>
                        <a:t>US$/mil m</a:t>
                      </a:r>
                      <a:r>
                        <a:rPr lang="es-PE" sz="1800" b="1" baseline="30000">
                          <a:solidFill>
                            <a:srgbClr val="000000"/>
                          </a:solidFill>
                          <a:effectLst/>
                          <a:latin typeface="Calibri"/>
                          <a:ea typeface="Times New Roman"/>
                          <a:cs typeface="Times New Roman"/>
                        </a:rPr>
                        <a:t>3</a:t>
                      </a:r>
                      <a:endParaRPr lang="es-PE" sz="2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0"/>
                        </a:spcAft>
                      </a:pPr>
                      <a:r>
                        <a:rPr lang="es-PE" sz="1800" b="1" dirty="0" smtClean="0">
                          <a:solidFill>
                            <a:srgbClr val="000000"/>
                          </a:solidFill>
                          <a:effectLst/>
                          <a:latin typeface="Calibri"/>
                          <a:ea typeface="Times New Roman"/>
                          <a:cs typeface="Times New Roman"/>
                        </a:rPr>
                        <a:t>181,81</a:t>
                      </a:r>
                      <a:endParaRPr lang="es-PE"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0">
                <a:tc gridSpan="3">
                  <a:txBody>
                    <a:bodyPr/>
                    <a:lstStyle/>
                    <a:p>
                      <a:pPr algn="l">
                        <a:spcBef>
                          <a:spcPts val="1200"/>
                        </a:spcBef>
                        <a:spcAft>
                          <a:spcPts val="0"/>
                        </a:spcAft>
                      </a:pPr>
                      <a:r>
                        <a:rPr lang="es-ES" sz="1100" dirty="0">
                          <a:effectLst/>
                          <a:latin typeface="Calibri"/>
                          <a:ea typeface="Calibri"/>
                          <a:cs typeface="Times New Roman"/>
                        </a:rPr>
                        <a:t>(</a:t>
                      </a:r>
                      <a:r>
                        <a:rPr lang="es-ES" sz="1200" dirty="0">
                          <a:effectLst/>
                          <a:latin typeface="Calibri"/>
                          <a:ea typeface="Calibri"/>
                          <a:cs typeface="Times New Roman"/>
                        </a:rPr>
                        <a:t>1) V</a:t>
                      </a:r>
                      <a:r>
                        <a:rPr lang="es-PE" sz="1200" dirty="0" err="1">
                          <a:effectLst/>
                          <a:latin typeface="Calibri"/>
                          <a:ea typeface="Calibri"/>
                          <a:cs typeface="Times New Roman"/>
                        </a:rPr>
                        <a:t>alor</a:t>
                      </a:r>
                      <a:r>
                        <a:rPr lang="es-PE" sz="1200" dirty="0">
                          <a:effectLst/>
                          <a:latin typeface="Calibri"/>
                          <a:ea typeface="Calibri"/>
                          <a:cs typeface="Times New Roman"/>
                        </a:rPr>
                        <a:t> presente correspondiente al periodo tarifario de 8 años</a:t>
                      </a:r>
                      <a:endParaRPr lang="es-PE" sz="2000" dirty="0">
                        <a:effectLst/>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PE"/>
                    </a:p>
                  </a:txBody>
                  <a:tcPr/>
                </a:tc>
                <a:tc hMerge="1">
                  <a:txBody>
                    <a:bodyPr/>
                    <a:lstStyle/>
                    <a:p>
                      <a:endParaRPr lang="es-PE"/>
                    </a:p>
                  </a:txBody>
                  <a:tcPr/>
                </a:tc>
              </a:tr>
            </a:tbl>
          </a:graphicData>
        </a:graphic>
      </p:graphicFrame>
      <p:sp>
        <p:nvSpPr>
          <p:cNvPr id="8" name="5 CuadroTexto"/>
          <p:cNvSpPr txBox="1">
            <a:spLocks noChangeArrowheads="1"/>
          </p:cNvSpPr>
          <p:nvPr/>
        </p:nvSpPr>
        <p:spPr bwMode="auto">
          <a:xfrm>
            <a:off x="7695469" y="4401330"/>
            <a:ext cx="1440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PE" sz="2000" dirty="0" smtClean="0"/>
              <a:t>(3.52%)</a:t>
            </a:r>
            <a:endParaRPr lang="es-PE" sz="2000" dirty="0"/>
          </a:p>
        </p:txBody>
      </p:sp>
      <p:sp>
        <p:nvSpPr>
          <p:cNvPr id="9" name="8 Abrir llave"/>
          <p:cNvSpPr/>
          <p:nvPr/>
        </p:nvSpPr>
        <p:spPr>
          <a:xfrm>
            <a:off x="7427883" y="3508514"/>
            <a:ext cx="254149" cy="1292925"/>
          </a:xfrm>
          <a:prstGeom prst="leftBrace">
            <a:avLst>
              <a:gd name="adj1" fmla="val 55059"/>
              <a:gd name="adj2" fmla="val 35503"/>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 name="5 CuadroTexto"/>
          <p:cNvSpPr txBox="1"/>
          <p:nvPr/>
        </p:nvSpPr>
        <p:spPr>
          <a:xfrm>
            <a:off x="7682032" y="3508515"/>
            <a:ext cx="1282456" cy="954107"/>
          </a:xfrm>
          <a:prstGeom prst="rect">
            <a:avLst/>
          </a:prstGeom>
          <a:noFill/>
        </p:spPr>
        <p:txBody>
          <a:bodyPr wrap="square" rtlCol="0">
            <a:spAutoFit/>
          </a:bodyPr>
          <a:lstStyle/>
          <a:p>
            <a:r>
              <a:rPr lang="es-PE" sz="1400" dirty="0" smtClean="0"/>
              <a:t>Margen de Distribución por GNC o GNL</a:t>
            </a:r>
            <a:endParaRPr lang="es-PE" sz="1400" dirty="0"/>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43</a:t>
            </a:fld>
            <a:endParaRPr lang="es-ES"/>
          </a:p>
        </p:txBody>
      </p:sp>
    </p:spTree>
    <p:extLst>
      <p:ext uri="{BB962C8B-B14F-4D97-AF65-F5344CB8AC3E}">
        <p14:creationId xmlns:p14="http://schemas.microsoft.com/office/powerpoint/2010/main" val="9879660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8089900" y="6616700"/>
            <a:ext cx="1019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F78C4B5-5567-4903-8FFA-861E7D4EBAF5}" type="slidenum">
              <a:rPr lang="es-ES" altLang="es-PE" sz="1000" b="1">
                <a:solidFill>
                  <a:srgbClr val="FFFFFF"/>
                </a:solidFill>
              </a:rPr>
              <a:pPr algn="r" eaLnBrk="1" hangingPunct="1"/>
              <a:t>44</a:t>
            </a:fld>
            <a:endParaRPr lang="es-ES" altLang="es-PE" sz="1000" b="1">
              <a:solidFill>
                <a:srgbClr val="FFFFFF"/>
              </a:solidFill>
            </a:endParaRPr>
          </a:p>
        </p:txBody>
      </p:sp>
      <p:sp>
        <p:nvSpPr>
          <p:cNvPr id="16387" name="Text Box 3"/>
          <p:cNvSpPr txBox="1">
            <a:spLocks noChangeArrowheads="1"/>
          </p:cNvSpPr>
          <p:nvPr/>
        </p:nvSpPr>
        <p:spPr bwMode="auto">
          <a:xfrm>
            <a:off x="1115616" y="1251190"/>
            <a:ext cx="7345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PE" altLang="es-PE" b="1" dirty="0">
                <a:solidFill>
                  <a:srgbClr val="FF0000"/>
                </a:solidFill>
              </a:rPr>
              <a:t>Tarifas de Distribución </a:t>
            </a:r>
            <a:r>
              <a:rPr lang="es-PE" altLang="es-PE" b="1" dirty="0" smtClean="0">
                <a:solidFill>
                  <a:srgbClr val="FF0000"/>
                </a:solidFill>
              </a:rPr>
              <a:t>para el </a:t>
            </a:r>
            <a:r>
              <a:rPr lang="es-ES" altLang="es-PE" b="1" dirty="0" smtClean="0">
                <a:solidFill>
                  <a:srgbClr val="FF0000"/>
                </a:solidFill>
              </a:rPr>
              <a:t>Periodo de Tarifas Iniciales </a:t>
            </a:r>
            <a:endParaRPr lang="es-ES" altLang="es-PE" b="1" dirty="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838183863"/>
              </p:ext>
            </p:extLst>
          </p:nvPr>
        </p:nvGraphicFramePr>
        <p:xfrm>
          <a:off x="539552" y="1916832"/>
          <a:ext cx="6264697" cy="3075751"/>
        </p:xfrm>
        <a:graphic>
          <a:graphicData uri="http://schemas.openxmlformats.org/drawingml/2006/table">
            <a:tbl>
              <a:tblPr/>
              <a:tblGrid>
                <a:gridCol w="716754"/>
                <a:gridCol w="1155453"/>
                <a:gridCol w="929333"/>
                <a:gridCol w="1219858"/>
                <a:gridCol w="1271547"/>
                <a:gridCol w="971752"/>
              </a:tblGrid>
              <a:tr h="45402">
                <a:tc rowSpan="3">
                  <a:txBody>
                    <a:bodyPr/>
                    <a:lstStyle/>
                    <a:p>
                      <a:pPr algn="ctr" fontAlgn="ctr"/>
                      <a:r>
                        <a:rPr lang="es-PE" sz="1200" b="1" i="0" u="none" strike="noStrike" dirty="0">
                          <a:solidFill>
                            <a:srgbClr val="000000"/>
                          </a:solidFill>
                          <a:effectLst/>
                          <a:latin typeface="Calibri"/>
                        </a:rPr>
                        <a:t>Categoría Tarifaria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rowSpan="2">
                  <a:txBody>
                    <a:bodyPr/>
                    <a:lstStyle/>
                    <a:p>
                      <a:pPr algn="ctr" fontAlgn="ctr"/>
                      <a:r>
                        <a:rPr lang="es-PE" sz="1200" b="1" i="0" u="none" strike="noStrike" dirty="0">
                          <a:solidFill>
                            <a:srgbClr val="000000"/>
                          </a:solidFill>
                          <a:effectLst/>
                          <a:latin typeface="Calibri"/>
                        </a:rPr>
                        <a:t>Rango de Consumo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gridSpan="2">
                  <a:txBody>
                    <a:bodyPr/>
                    <a:lstStyle/>
                    <a:p>
                      <a:pPr algn="ctr" fontAlgn="ctr"/>
                      <a:r>
                        <a:rPr lang="es-PE" sz="1200" b="1" i="0" u="none" strike="noStrike" dirty="0">
                          <a:solidFill>
                            <a:srgbClr val="000000"/>
                          </a:solidFill>
                          <a:effectLst/>
                          <a:latin typeface="Calibri"/>
                        </a:rPr>
                        <a:t>Margen de Comercialización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c gridSpan="2">
                  <a:txBody>
                    <a:bodyPr/>
                    <a:lstStyle/>
                    <a:p>
                      <a:pPr algn="ctr" fontAlgn="ctr"/>
                      <a:r>
                        <a:rPr lang="es-PE" sz="1200" b="1" i="0" u="none" strike="noStrike" dirty="0">
                          <a:solidFill>
                            <a:srgbClr val="000000"/>
                          </a:solidFill>
                          <a:effectLst/>
                          <a:latin typeface="Calibri"/>
                        </a:rPr>
                        <a:t>Margen de Distribución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r>
              <a:tr h="170622">
                <a:tc vMerge="1">
                  <a:txBody>
                    <a:bodyPr/>
                    <a:lstStyle/>
                    <a:p>
                      <a:endParaRPr lang="es-PE"/>
                    </a:p>
                  </a:txBody>
                  <a:tcPr/>
                </a:tc>
                <a:tc vMerge="1">
                  <a:txBody>
                    <a:bodyPr/>
                    <a:lstStyle/>
                    <a:p>
                      <a:endParaRPr lang="es-PE"/>
                    </a:p>
                  </a:txBody>
                  <a:tcPr/>
                </a:tc>
                <a:tc gridSpan="2">
                  <a:txBody>
                    <a:bodyPr/>
                    <a:lstStyle/>
                    <a:p>
                      <a:pPr algn="ctr" fontAlgn="b"/>
                      <a:r>
                        <a:rPr lang="es-PE" sz="1200" b="1" i="0" u="none" strike="noStrike" dirty="0">
                          <a:solidFill>
                            <a:srgbClr val="000000"/>
                          </a:solidFill>
                          <a:effectLst/>
                          <a:latin typeface="Calibri"/>
                        </a:rPr>
                        <a:t>Fijo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c>
                  <a:txBody>
                    <a:bodyPr/>
                    <a:lstStyle/>
                    <a:p>
                      <a:pPr algn="ctr" fontAlgn="b"/>
                      <a:r>
                        <a:rPr lang="es-PE" sz="1200" b="1" i="0" u="none" strike="noStrike">
                          <a:solidFill>
                            <a:srgbClr val="000000"/>
                          </a:solidFill>
                          <a:effectLst/>
                          <a:latin typeface="Calibri"/>
                        </a:rPr>
                        <a:t>Fijo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c>
                  <a:txBody>
                    <a:bodyPr/>
                    <a:lstStyle/>
                    <a:p>
                      <a:pPr algn="ctr" fontAlgn="b"/>
                      <a:r>
                        <a:rPr lang="es-PE" sz="1200" b="1" i="0" u="none" strike="noStrike" dirty="0">
                          <a:solidFill>
                            <a:srgbClr val="000000"/>
                          </a:solidFill>
                          <a:effectLst/>
                          <a:latin typeface="Calibri"/>
                        </a:rPr>
                        <a:t>Variable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r>
              <a:tr h="173286">
                <a:tc vMerge="1">
                  <a:txBody>
                    <a:bodyPr/>
                    <a:lstStyle/>
                    <a:p>
                      <a:endParaRPr lang="es-PE"/>
                    </a:p>
                  </a:txBody>
                  <a:tcPr/>
                </a:tc>
                <a:tc>
                  <a:txBody>
                    <a:bodyPr/>
                    <a:lstStyle/>
                    <a:p>
                      <a:pPr algn="ctr" fontAlgn="b"/>
                      <a:r>
                        <a:rPr lang="es-PE" sz="1200" b="1" i="0" u="none" strike="noStrike">
                          <a:solidFill>
                            <a:srgbClr val="000000"/>
                          </a:solidFill>
                          <a:effectLst/>
                          <a:latin typeface="Calibri"/>
                        </a:rPr>
                        <a:t>Sm</a:t>
                      </a:r>
                      <a:r>
                        <a:rPr lang="es-PE" sz="1200" b="1" i="0" u="none" strike="noStrike" baseline="30000">
                          <a:solidFill>
                            <a:srgbClr val="000000"/>
                          </a:solidFill>
                          <a:effectLst/>
                          <a:latin typeface="Calibri"/>
                        </a:rPr>
                        <a:t>3</a:t>
                      </a:r>
                      <a:r>
                        <a:rPr lang="es-PE" sz="1200" b="1" i="0" u="none" strike="noStrike">
                          <a:solidFill>
                            <a:srgbClr val="000000"/>
                          </a:solidFill>
                          <a:effectLst/>
                          <a:latin typeface="Calibri"/>
                        </a:rPr>
                        <a:t>/Cliente-mes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PE" sz="1200" b="1" i="0" u="none" strike="noStrike" dirty="0">
                          <a:solidFill>
                            <a:srgbClr val="000000"/>
                          </a:solidFill>
                          <a:effectLst/>
                          <a:latin typeface="Calibri"/>
                        </a:rPr>
                        <a:t>US$/mes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PE" sz="1200" b="1" i="0" u="none" strike="noStrike" dirty="0">
                          <a:solidFill>
                            <a:srgbClr val="000000"/>
                          </a:solidFill>
                          <a:effectLst/>
                          <a:latin typeface="Calibri"/>
                        </a:rPr>
                        <a:t>US$/(Sm</a:t>
                      </a:r>
                      <a:r>
                        <a:rPr lang="es-PE" sz="1200" b="1" i="0" u="none" strike="noStrike" baseline="30000" dirty="0">
                          <a:solidFill>
                            <a:srgbClr val="000000"/>
                          </a:solidFill>
                          <a:effectLst/>
                          <a:latin typeface="Calibri"/>
                        </a:rPr>
                        <a:t>3</a:t>
                      </a:r>
                      <a:r>
                        <a:rPr lang="es-PE" sz="1200" b="1" i="0" u="none" strike="noStrike" dirty="0">
                          <a:solidFill>
                            <a:srgbClr val="000000"/>
                          </a:solidFill>
                          <a:effectLst/>
                          <a:latin typeface="Calibri"/>
                        </a:rPr>
                        <a:t>/d)-mes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PE" sz="1200" b="1" i="0" u="none" strike="noStrike" dirty="0">
                          <a:solidFill>
                            <a:srgbClr val="000000"/>
                          </a:solidFill>
                          <a:effectLst/>
                          <a:latin typeface="Calibri"/>
                        </a:rPr>
                        <a:t>US$/(Sm</a:t>
                      </a:r>
                      <a:r>
                        <a:rPr lang="es-PE" sz="1200" b="1" i="0" u="none" strike="noStrike" baseline="30000" dirty="0">
                          <a:solidFill>
                            <a:srgbClr val="000000"/>
                          </a:solidFill>
                          <a:effectLst/>
                          <a:latin typeface="Calibri"/>
                        </a:rPr>
                        <a:t>3</a:t>
                      </a:r>
                      <a:r>
                        <a:rPr lang="es-PE" sz="1200" b="1" i="0" u="none" strike="noStrike" dirty="0">
                          <a:solidFill>
                            <a:srgbClr val="000000"/>
                          </a:solidFill>
                          <a:effectLst/>
                          <a:latin typeface="Calibri"/>
                        </a:rPr>
                        <a:t>/d)-mes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PE" sz="1200" b="1" i="0" u="none" strike="noStrike" dirty="0">
                          <a:solidFill>
                            <a:srgbClr val="000000"/>
                          </a:solidFill>
                          <a:effectLst/>
                          <a:latin typeface="Calibri"/>
                        </a:rPr>
                        <a:t>US</a:t>
                      </a:r>
                      <a:r>
                        <a:rPr lang="es-PE" sz="1200" b="1" i="0" u="none" strike="noStrike" dirty="0" smtClean="0">
                          <a:solidFill>
                            <a:srgbClr val="000000"/>
                          </a:solidFill>
                          <a:effectLst/>
                          <a:latin typeface="Calibri"/>
                        </a:rPr>
                        <a:t>$/mil </a:t>
                      </a:r>
                      <a:r>
                        <a:rPr lang="es-PE" sz="1200" b="1" i="0" u="none" strike="noStrike" dirty="0">
                          <a:solidFill>
                            <a:srgbClr val="000000"/>
                          </a:solidFill>
                          <a:effectLst/>
                          <a:latin typeface="Calibri"/>
                        </a:rPr>
                        <a:t>Sm</a:t>
                      </a:r>
                      <a:r>
                        <a:rPr lang="es-PE" sz="1200" b="1" i="0" u="none" strike="noStrike" baseline="30000" dirty="0">
                          <a:solidFill>
                            <a:srgbClr val="000000"/>
                          </a:solidFill>
                          <a:effectLst/>
                          <a:latin typeface="Calibri"/>
                        </a:rPr>
                        <a:t>3</a:t>
                      </a:r>
                      <a:endParaRPr lang="es-PE" sz="12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r>
              <a:tr h="286323">
                <a:tc>
                  <a:txBody>
                    <a:bodyPr/>
                    <a:lstStyle/>
                    <a:p>
                      <a:pPr algn="ctr" fontAlgn="b"/>
                      <a:r>
                        <a:rPr lang="es-PE" sz="1400" b="0" i="0" u="none" strike="noStrike" dirty="0">
                          <a:solidFill>
                            <a:srgbClr val="000000"/>
                          </a:solidFill>
                          <a:effectLst/>
                          <a:latin typeface="Calibri" panose="020F0502020204030204" pitchFamily="34" charset="0"/>
                        </a:rPr>
                        <a:t>A1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316.07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3">
                <a:tc>
                  <a:txBody>
                    <a:bodyPr/>
                    <a:lstStyle/>
                    <a:p>
                      <a:pPr algn="ctr" fontAlgn="b"/>
                      <a:r>
                        <a:rPr lang="es-PE" sz="1400" b="0" i="0" u="none" strike="noStrike">
                          <a:solidFill>
                            <a:srgbClr val="000000"/>
                          </a:solidFill>
                          <a:effectLst/>
                          <a:latin typeface="Calibri" panose="020F0502020204030204" pitchFamily="34" charset="0"/>
                        </a:rPr>
                        <a:t>A2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95</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311.47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3">
                <a:tc>
                  <a:txBody>
                    <a:bodyPr/>
                    <a:lstStyle/>
                    <a:p>
                      <a:pPr algn="ctr" fontAlgn="b"/>
                      <a:r>
                        <a:rPr lang="es-PE" sz="1400" b="0" i="0" u="none" strike="noStrike">
                          <a:solidFill>
                            <a:srgbClr val="000000"/>
                          </a:solidFill>
                          <a:effectLst/>
                          <a:latin typeface="Calibri" panose="020F0502020204030204" pitchFamily="34" charset="0"/>
                        </a:rPr>
                        <a: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smtClean="0">
                          <a:solidFill>
                            <a:srgbClr val="000000"/>
                          </a:solidFill>
                          <a:effectLst/>
                          <a:latin typeface="Calibri" panose="020F0502020204030204" pitchFamily="34" charset="0"/>
                        </a:rPr>
                        <a:t>436</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303.33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3">
                <a:tc>
                  <a:txBody>
                    <a:bodyPr/>
                    <a:lstStyle/>
                    <a:p>
                      <a:pPr algn="ctr" fontAlgn="b"/>
                      <a:r>
                        <a:rPr lang="es-PE" sz="1400" b="0" i="0" u="none" strike="noStrike">
                          <a:solidFill>
                            <a:srgbClr val="000000"/>
                          </a:solidFill>
                          <a:effectLst/>
                          <a:latin typeface="Calibri" panose="020F0502020204030204" pitchFamily="34" charset="0"/>
                        </a:rPr>
                        <a:t>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43 </a:t>
                      </a:r>
                      <a:r>
                        <a:rPr lang="es-PE" sz="1400" b="0" i="0" u="none" strike="noStrike" dirty="0" smtClean="0">
                          <a:solidFill>
                            <a:srgbClr val="000000"/>
                          </a:solidFill>
                          <a:effectLst/>
                          <a:latin typeface="Calibri" panose="020F0502020204030204" pitchFamily="34" charset="0"/>
                        </a:rPr>
                        <a:t>928</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0.1146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0.4585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295.19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3">
                <a:tc>
                  <a:txBody>
                    <a:bodyPr/>
                    <a:lstStyle/>
                    <a:p>
                      <a:pPr algn="ctr" fontAlgn="b"/>
                      <a:r>
                        <a:rPr lang="es-PE" sz="1400" b="0" i="0" u="none" strike="noStrike">
                          <a:solidFill>
                            <a:srgbClr val="000000"/>
                          </a:solidFill>
                          <a:effectLst/>
                          <a:latin typeface="Calibri" panose="020F0502020204030204" pitchFamily="34" charset="0"/>
                        </a:rPr>
                        <a:t>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104 </a:t>
                      </a:r>
                      <a:r>
                        <a:rPr lang="es-PE" sz="1400" b="0" i="0" u="none" strike="noStrike" dirty="0" smtClean="0">
                          <a:solidFill>
                            <a:srgbClr val="000000"/>
                          </a:solidFill>
                          <a:effectLst/>
                          <a:latin typeface="Calibri" panose="020F0502020204030204" pitchFamily="34" charset="0"/>
                        </a:rPr>
                        <a:t>827</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258.35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74">
                <a:tc>
                  <a:txBody>
                    <a:bodyPr/>
                    <a:lstStyle/>
                    <a:p>
                      <a:pPr algn="ctr" fontAlgn="b"/>
                      <a:r>
                        <a:rPr lang="es-PE" sz="1400" b="0" i="0" u="none" strike="noStrike">
                          <a:solidFill>
                            <a:srgbClr val="000000"/>
                          </a:solidFill>
                          <a:effectLst/>
                          <a:latin typeface="Calibri" panose="020F0502020204030204" pitchFamily="34" charset="0"/>
                        </a:rPr>
                        <a:t>GNV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165 </a:t>
                      </a:r>
                      <a:r>
                        <a:rPr lang="es-PE" sz="1400" b="0" i="0" u="none" strike="noStrike" dirty="0" smtClean="0">
                          <a:solidFill>
                            <a:srgbClr val="000000"/>
                          </a:solidFill>
                          <a:effectLst/>
                          <a:latin typeface="Calibri" panose="020F0502020204030204" pitchFamily="34" charset="0"/>
                        </a:rPr>
                        <a:t>677</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0.0650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0.2599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167.36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74">
                <a:tc>
                  <a:txBody>
                    <a:bodyPr/>
                    <a:lstStyle/>
                    <a:p>
                      <a:pPr algn="ctr" fontAlgn="b"/>
                      <a:r>
                        <a:rPr lang="es-PE" sz="1400" b="0" i="0" u="none" strike="noStrike">
                          <a:solidFill>
                            <a:srgbClr val="000000"/>
                          </a:solidFill>
                          <a:effectLst/>
                          <a:latin typeface="Calibri" panose="020F0502020204030204" pitchFamily="34" charset="0"/>
                        </a:rPr>
                        <a:t>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399 </a:t>
                      </a:r>
                      <a:r>
                        <a:rPr lang="es-PE" sz="1400" b="0" i="0" u="none" strike="noStrike" dirty="0" smtClean="0">
                          <a:solidFill>
                            <a:srgbClr val="000000"/>
                          </a:solidFill>
                          <a:effectLst/>
                          <a:latin typeface="Calibri" panose="020F0502020204030204" pitchFamily="34" charset="0"/>
                        </a:rPr>
                        <a:t>824</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0.0643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0.2573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165.64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74">
                <a:tc>
                  <a:txBody>
                    <a:bodyPr/>
                    <a:lstStyle/>
                    <a:p>
                      <a:pPr algn="ctr" fontAlgn="b"/>
                      <a:r>
                        <a:rPr lang="es-PE" sz="1400" b="0" i="0" u="none" strike="noStrike">
                          <a:solidFill>
                            <a:srgbClr val="000000"/>
                          </a:solidFill>
                          <a:effectLst/>
                          <a:latin typeface="Calibri" panose="020F0502020204030204" pitchFamily="34" charset="0"/>
                        </a:rPr>
                        <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4 404 </a:t>
                      </a:r>
                      <a:r>
                        <a:rPr lang="es-PE" sz="1400" b="0" i="0" u="none" strike="noStrike" dirty="0" smtClean="0">
                          <a:solidFill>
                            <a:srgbClr val="000000"/>
                          </a:solidFill>
                          <a:effectLst/>
                          <a:latin typeface="Calibri" panose="020F0502020204030204" pitchFamily="34" charset="0"/>
                        </a:rPr>
                        <a:t>363</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1.0675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4.2701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a:rPr>
                        <a:t>175.48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74">
                <a:tc>
                  <a:txBody>
                    <a:bodyPr/>
                    <a:lstStyle/>
                    <a:p>
                      <a:pPr algn="ctr" fontAlgn="b"/>
                      <a:r>
                        <a:rPr lang="es-PE" sz="1400" b="0" i="0" u="none" strike="noStrike">
                          <a:solidFill>
                            <a:srgbClr val="000000"/>
                          </a:solidFill>
                          <a:effectLst/>
                          <a:latin typeface="Calibri" panose="020F0502020204030204" pitchFamily="34" charset="0"/>
                        </a:rPr>
                        <a:t>REF</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panose="020F0502020204030204" pitchFamily="34" charset="0"/>
                        </a:rPr>
                        <a:t>7 290 </a:t>
                      </a:r>
                      <a:r>
                        <a:rPr lang="es-PE" sz="1400" b="0" i="0" u="none" strike="noStrike" dirty="0" smtClean="0">
                          <a:solidFill>
                            <a:srgbClr val="000000"/>
                          </a:solidFill>
                          <a:effectLst/>
                          <a:latin typeface="Calibri" panose="020F0502020204030204" pitchFamily="34" charset="0"/>
                        </a:rPr>
                        <a:t>764</a:t>
                      </a:r>
                      <a:endParaRPr lang="es-PE"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PE" sz="1400" b="0" i="0" u="none" strike="noStrike">
                          <a:solidFill>
                            <a:srgbClr val="000000"/>
                          </a:solidFill>
                          <a:effectLst/>
                          <a:latin typeface="Calibri"/>
                        </a:rPr>
                        <a:t>0.5846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a:solidFill>
                            <a:srgbClr val="000000"/>
                          </a:solidFill>
                          <a:effectLst/>
                          <a:latin typeface="Calibri"/>
                        </a:rPr>
                        <a:t>2.3386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400" b="0" i="0" u="none" strike="noStrike" dirty="0">
                          <a:solidFill>
                            <a:srgbClr val="000000"/>
                          </a:solidFill>
                          <a:effectLst/>
                          <a:latin typeface="Calibri"/>
                        </a:rPr>
                        <a:t>96.11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7236296" y="1628800"/>
            <a:ext cx="1570264" cy="338554"/>
          </a:xfrm>
          <a:prstGeom prst="rect">
            <a:avLst/>
          </a:prstGeom>
          <a:noFill/>
        </p:spPr>
        <p:txBody>
          <a:bodyPr wrap="square" rtlCol="0">
            <a:spAutoFit/>
          </a:bodyPr>
          <a:lstStyle/>
          <a:p>
            <a:pPr algn="ctr"/>
            <a:r>
              <a:rPr lang="es-PE" sz="1600" dirty="0" smtClean="0"/>
              <a:t>Estimación</a:t>
            </a:r>
            <a:endParaRPr lang="es-PE" sz="1600" dirty="0"/>
          </a:p>
        </p:txBody>
      </p:sp>
      <p:sp>
        <p:nvSpPr>
          <p:cNvPr id="8" name="7 CuadroTexto"/>
          <p:cNvSpPr txBox="1"/>
          <p:nvPr/>
        </p:nvSpPr>
        <p:spPr>
          <a:xfrm>
            <a:off x="899592" y="5930012"/>
            <a:ext cx="4055919" cy="307777"/>
          </a:xfrm>
          <a:prstGeom prst="rect">
            <a:avLst/>
          </a:prstGeom>
          <a:noFill/>
        </p:spPr>
        <p:txBody>
          <a:bodyPr wrap="none" rtlCol="0">
            <a:spAutoFit/>
          </a:bodyPr>
          <a:lstStyle/>
          <a:p>
            <a:r>
              <a:rPr lang="es-PE" sz="1400" dirty="0" smtClean="0"/>
              <a:t>MDCL: Margen de Distribución por GNC o GNL, </a:t>
            </a:r>
            <a:endParaRPr lang="es-PE" sz="1400" dirty="0"/>
          </a:p>
        </p:txBody>
      </p:sp>
      <p:graphicFrame>
        <p:nvGraphicFramePr>
          <p:cNvPr id="9" name="8 Tabla"/>
          <p:cNvGraphicFramePr>
            <a:graphicFrameLocks noGrp="1"/>
          </p:cNvGraphicFramePr>
          <p:nvPr>
            <p:extLst>
              <p:ext uri="{D42A27DB-BD31-4B8C-83A1-F6EECF244321}">
                <p14:modId xmlns:p14="http://schemas.microsoft.com/office/powerpoint/2010/main" val="516613452"/>
              </p:ext>
            </p:extLst>
          </p:nvPr>
        </p:nvGraphicFramePr>
        <p:xfrm>
          <a:off x="7500082" y="2028594"/>
          <a:ext cx="1032358" cy="2990492"/>
        </p:xfrm>
        <a:graphic>
          <a:graphicData uri="http://schemas.openxmlformats.org/drawingml/2006/table">
            <a:tbl>
              <a:tblPr/>
              <a:tblGrid>
                <a:gridCol w="1032358"/>
              </a:tblGrid>
              <a:tr h="451394">
                <a:tc>
                  <a:txBody>
                    <a:bodyPr/>
                    <a:lstStyle/>
                    <a:p>
                      <a:pPr algn="ctr" fontAlgn="ctr"/>
                      <a:r>
                        <a:rPr lang="es-PE" sz="1200" b="1" i="0" u="none" strike="noStrike" dirty="0">
                          <a:solidFill>
                            <a:srgbClr val="000000"/>
                          </a:solidFill>
                          <a:effectLst/>
                          <a:latin typeface="Calibri"/>
                        </a:rPr>
                        <a:t>MDCL</a:t>
                      </a:r>
                      <a:br>
                        <a:rPr lang="es-PE" sz="1200" b="1" i="0" u="none" strike="noStrike" dirty="0">
                          <a:solidFill>
                            <a:srgbClr val="000000"/>
                          </a:solidFill>
                          <a:effectLst/>
                          <a:latin typeface="Calibri"/>
                        </a:rPr>
                      </a:br>
                      <a:r>
                        <a:rPr lang="es-PE" sz="1200" b="1" i="0" u="none" strike="noStrike" dirty="0">
                          <a:solidFill>
                            <a:srgbClr val="000000"/>
                          </a:solidFill>
                          <a:effectLst/>
                          <a:latin typeface="Calibri"/>
                        </a:rPr>
                        <a:t>US</a:t>
                      </a:r>
                      <a:r>
                        <a:rPr lang="es-PE" sz="1200" b="1" i="0" u="none" strike="noStrike" dirty="0" smtClean="0">
                          <a:solidFill>
                            <a:srgbClr val="000000"/>
                          </a:solidFill>
                          <a:effectLst/>
                          <a:latin typeface="Calibri"/>
                        </a:rPr>
                        <a:t>$/mil</a:t>
                      </a:r>
                      <a:r>
                        <a:rPr lang="es-PE" sz="1200" b="1" i="0" u="none" strike="noStrike" baseline="0" dirty="0" smtClean="0">
                          <a:solidFill>
                            <a:srgbClr val="000000"/>
                          </a:solidFill>
                          <a:effectLst/>
                          <a:latin typeface="Calibri"/>
                        </a:rPr>
                        <a:t> </a:t>
                      </a:r>
                      <a:r>
                        <a:rPr lang="es-PE" sz="1200" b="1" i="0" u="none" strike="noStrike" dirty="0" smtClean="0">
                          <a:solidFill>
                            <a:srgbClr val="000000"/>
                          </a:solidFill>
                          <a:effectLst/>
                          <a:latin typeface="Calibri"/>
                        </a:rPr>
                        <a:t>m</a:t>
                      </a:r>
                      <a:r>
                        <a:rPr lang="es-PE" sz="1200" b="1" i="0" u="none" strike="noStrike" baseline="30000" dirty="0" smtClean="0">
                          <a:solidFill>
                            <a:srgbClr val="000000"/>
                          </a:solidFill>
                          <a:effectLst/>
                          <a:latin typeface="Calibri"/>
                        </a:rPr>
                        <a:t>3</a:t>
                      </a:r>
                      <a:endParaRPr lang="es-PE"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r>
              <a:tr h="282122">
                <a:tc>
                  <a:txBody>
                    <a:bodyPr/>
                    <a:lstStyle/>
                    <a:p>
                      <a:pPr algn="ctr" fontAlgn="b"/>
                      <a:r>
                        <a:rPr lang="es-PE" sz="1400" b="0" i="0" u="none" strike="noStrike">
                          <a:solidFill>
                            <a:srgbClr val="000000"/>
                          </a:solidFill>
                          <a:effectLst/>
                          <a:latin typeface="Calibri"/>
                        </a:rPr>
                        <a:t>12.28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a:solidFill>
                            <a:srgbClr val="000000"/>
                          </a:solidFill>
                          <a:effectLst/>
                          <a:latin typeface="Calibri"/>
                        </a:rPr>
                        <a:t>12.10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a:solidFill>
                            <a:srgbClr val="000000"/>
                          </a:solidFill>
                          <a:effectLst/>
                          <a:latin typeface="Calibri"/>
                        </a:rPr>
                        <a:t>11.79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a:solidFill>
                            <a:srgbClr val="000000"/>
                          </a:solidFill>
                          <a:effectLst/>
                          <a:latin typeface="Calibri"/>
                        </a:rPr>
                        <a:t>11.47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a:solidFill>
                            <a:srgbClr val="000000"/>
                          </a:solidFill>
                          <a:effectLst/>
                          <a:latin typeface="Calibri"/>
                        </a:rPr>
                        <a:t>9.44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a:solidFill>
                            <a:srgbClr val="000000"/>
                          </a:solidFill>
                          <a:effectLst/>
                          <a:latin typeface="Calibri"/>
                        </a:rPr>
                        <a:t>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a:solidFill>
                            <a:srgbClr val="000000"/>
                          </a:solidFill>
                          <a:effectLst/>
                          <a:latin typeface="Calibri"/>
                        </a:rPr>
                        <a:t>6.44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a:solidFill>
                            <a:srgbClr val="000000"/>
                          </a:solidFill>
                          <a:effectLst/>
                          <a:latin typeface="Calibri"/>
                        </a:rPr>
                        <a:t>6.41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22">
                <a:tc>
                  <a:txBody>
                    <a:bodyPr/>
                    <a:lstStyle/>
                    <a:p>
                      <a:pPr algn="ctr" fontAlgn="b"/>
                      <a:r>
                        <a:rPr lang="es-PE" sz="1400" b="0" i="0" u="none" strike="noStrike" dirty="0">
                          <a:solidFill>
                            <a:srgbClr val="000000"/>
                          </a:solidFill>
                          <a:effectLst/>
                          <a:latin typeface="Calibri"/>
                        </a:rPr>
                        <a:t>3.51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907131183"/>
              </p:ext>
            </p:extLst>
          </p:nvPr>
        </p:nvGraphicFramePr>
        <p:xfrm>
          <a:off x="5864696" y="5805264"/>
          <a:ext cx="2743200" cy="400050"/>
        </p:xfrm>
        <a:graphic>
          <a:graphicData uri="http://schemas.openxmlformats.org/drawingml/2006/table">
            <a:tbl>
              <a:tblPr/>
              <a:tblGrid>
                <a:gridCol w="1219200"/>
                <a:gridCol w="762000"/>
                <a:gridCol w="762000"/>
              </a:tblGrid>
              <a:tr h="200025">
                <a:tc>
                  <a:txBody>
                    <a:bodyPr/>
                    <a:lstStyle/>
                    <a:p>
                      <a:pPr algn="ctr" fontAlgn="ctr"/>
                      <a:r>
                        <a:rPr lang="es-PE" sz="1000" b="1" i="0" u="none" strike="noStrike" dirty="0">
                          <a:solidFill>
                            <a:srgbClr val="000000"/>
                          </a:solidFill>
                          <a:effectLst/>
                          <a:latin typeface="Calibri"/>
                        </a:rPr>
                        <a:t>Ítem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PE" sz="1000" b="1" i="0" u="none" strike="noStrike">
                          <a:solidFill>
                            <a:srgbClr val="000000"/>
                          </a:solidFill>
                          <a:effectLst/>
                          <a:latin typeface="Calibri"/>
                        </a:rPr>
                        <a:t>Unidad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PE" sz="1000" b="1" i="0" u="none" strike="noStrike">
                          <a:solidFill>
                            <a:srgbClr val="000000"/>
                          </a:solidFill>
                          <a:effectLst/>
                          <a:latin typeface="Calibri"/>
                        </a:rPr>
                        <a:t>Valor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200025">
                <a:tc>
                  <a:txBody>
                    <a:bodyPr/>
                    <a:lstStyle/>
                    <a:p>
                      <a:pPr algn="l" fontAlgn="ctr"/>
                      <a:r>
                        <a:rPr lang="es-PE" sz="1000" b="1" i="0" u="none" strike="noStrike">
                          <a:solidFill>
                            <a:srgbClr val="000000"/>
                          </a:solidFill>
                          <a:effectLst/>
                          <a:latin typeface="Calibri"/>
                        </a:rPr>
                        <a:t>COSTO MEDIO GNC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000" b="1" i="0" u="none" strike="noStrike">
                          <a:solidFill>
                            <a:srgbClr val="000000"/>
                          </a:solidFill>
                          <a:effectLst/>
                          <a:latin typeface="Calibri"/>
                        </a:rPr>
                        <a:t>US$/mil m</a:t>
                      </a:r>
                      <a:r>
                        <a:rPr lang="es-PE" sz="1000" b="1" i="0" u="none" strike="noStrike" baseline="30000">
                          <a:solidFill>
                            <a:srgbClr val="000000"/>
                          </a:solidFill>
                          <a:effectLst/>
                          <a:latin typeface="Calibri"/>
                        </a:rPr>
                        <a:t>3</a:t>
                      </a:r>
                      <a:endParaRPr lang="es-PE" sz="10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000" b="1" i="0" u="none" strike="noStrike" dirty="0" smtClean="0">
                          <a:solidFill>
                            <a:srgbClr val="000000"/>
                          </a:solidFill>
                          <a:effectLst/>
                          <a:latin typeface="Calibri"/>
                        </a:rPr>
                        <a:t>6,41</a:t>
                      </a:r>
                      <a:endParaRPr lang="es-PE" sz="10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Flecha derecha"/>
          <p:cNvSpPr/>
          <p:nvPr/>
        </p:nvSpPr>
        <p:spPr>
          <a:xfrm>
            <a:off x="4955511" y="5805264"/>
            <a:ext cx="696609" cy="43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Flecha derecha"/>
          <p:cNvSpPr/>
          <p:nvPr/>
        </p:nvSpPr>
        <p:spPr>
          <a:xfrm rot="16200000">
            <a:off x="7565638" y="5365445"/>
            <a:ext cx="696609" cy="43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44</a:t>
            </a:fld>
            <a:endParaRPr lang="es-ES"/>
          </a:p>
        </p:txBody>
      </p:sp>
    </p:spTree>
    <p:extLst>
      <p:ext uri="{BB962C8B-B14F-4D97-AF65-F5344CB8AC3E}">
        <p14:creationId xmlns:p14="http://schemas.microsoft.com/office/powerpoint/2010/main" val="542706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1042988" y="1196752"/>
            <a:ext cx="73453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0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1600">
                <a:solidFill>
                  <a:schemeClr val="tx1"/>
                </a:solidFill>
                <a:latin typeface="Arial Narrow" pitchFamily="34" charset="0"/>
              </a:defRPr>
            </a:lvl4pPr>
            <a:lvl5pPr marL="2057400" indent="-228600" eaLnBrk="0" hangingPunct="0">
              <a:spcBef>
                <a:spcPct val="20000"/>
              </a:spcBef>
              <a:buChar char="»"/>
              <a:defRPr sz="1600">
                <a:solidFill>
                  <a:schemeClr val="tx1"/>
                </a:solidFill>
                <a:latin typeface="Arial Narrow" pitchFamily="34" charset="0"/>
              </a:defRPr>
            </a:lvl5pPr>
            <a:lvl6pPr marL="2514600" indent="-228600" eaLnBrk="0" fontAlgn="base" hangingPunct="0">
              <a:spcBef>
                <a:spcPct val="20000"/>
              </a:spcBef>
              <a:spcAft>
                <a:spcPct val="0"/>
              </a:spcAft>
              <a:buChar char="»"/>
              <a:defRPr sz="1600">
                <a:solidFill>
                  <a:schemeClr val="tx1"/>
                </a:solidFill>
                <a:latin typeface="Arial Narrow" pitchFamily="34" charset="0"/>
              </a:defRPr>
            </a:lvl6pPr>
            <a:lvl7pPr marL="2971800" indent="-228600" eaLnBrk="0" fontAlgn="base" hangingPunct="0">
              <a:spcBef>
                <a:spcPct val="20000"/>
              </a:spcBef>
              <a:spcAft>
                <a:spcPct val="0"/>
              </a:spcAft>
              <a:buChar char="»"/>
              <a:defRPr sz="1600">
                <a:solidFill>
                  <a:schemeClr val="tx1"/>
                </a:solidFill>
                <a:latin typeface="Arial Narrow" pitchFamily="34" charset="0"/>
              </a:defRPr>
            </a:lvl7pPr>
            <a:lvl8pPr marL="3429000" indent="-228600" eaLnBrk="0" fontAlgn="base" hangingPunct="0">
              <a:spcBef>
                <a:spcPct val="20000"/>
              </a:spcBef>
              <a:spcAft>
                <a:spcPct val="0"/>
              </a:spcAft>
              <a:buChar char="»"/>
              <a:defRPr sz="1600">
                <a:solidFill>
                  <a:schemeClr val="tx1"/>
                </a:solidFill>
                <a:latin typeface="Arial Narrow" pitchFamily="34" charset="0"/>
              </a:defRPr>
            </a:lvl8pPr>
            <a:lvl9pPr marL="3886200" indent="-228600" eaLnBrk="0" fontAlgn="base" hangingPunct="0">
              <a:spcBef>
                <a:spcPct val="20000"/>
              </a:spcBef>
              <a:spcAft>
                <a:spcPct val="0"/>
              </a:spcAft>
              <a:buChar char="»"/>
              <a:defRPr sz="1600">
                <a:solidFill>
                  <a:schemeClr val="tx1"/>
                </a:solidFill>
                <a:latin typeface="Arial Narrow" pitchFamily="34" charset="0"/>
              </a:defRPr>
            </a:lvl9pPr>
          </a:lstStyle>
          <a:p>
            <a:pPr algn="ctr" eaLnBrk="1" hangingPunct="1">
              <a:spcBef>
                <a:spcPct val="50000"/>
              </a:spcBef>
              <a:buFontTx/>
              <a:buNone/>
            </a:pPr>
            <a:r>
              <a:rPr lang="es-ES" altLang="es-PE" sz="1800" dirty="0" smtClean="0">
                <a:solidFill>
                  <a:srgbClr val="FF0000"/>
                </a:solidFill>
                <a:latin typeface="Arial" charset="0"/>
              </a:rPr>
              <a:t>Tarifas por Categorías</a:t>
            </a:r>
          </a:p>
          <a:p>
            <a:pPr algn="ctr" eaLnBrk="1" hangingPunct="1">
              <a:spcBef>
                <a:spcPct val="50000"/>
              </a:spcBef>
              <a:buFontTx/>
              <a:buNone/>
            </a:pPr>
            <a:r>
              <a:rPr lang="es-ES" altLang="es-PE" sz="1800" dirty="0" smtClean="0">
                <a:latin typeface="Arial" charset="0"/>
              </a:rPr>
              <a:t>Competitividad </a:t>
            </a:r>
            <a:r>
              <a:rPr lang="es-ES" altLang="es-PE" sz="1800" dirty="0">
                <a:latin typeface="Arial" charset="0"/>
              </a:rPr>
              <a:t>de las Tarifas frente a los sustitutos</a:t>
            </a:r>
          </a:p>
        </p:txBody>
      </p:sp>
      <p:graphicFrame>
        <p:nvGraphicFramePr>
          <p:cNvPr id="6" name="5 Tabla"/>
          <p:cNvGraphicFramePr>
            <a:graphicFrameLocks noGrp="1"/>
          </p:cNvGraphicFramePr>
          <p:nvPr>
            <p:extLst>
              <p:ext uri="{D42A27DB-BD31-4B8C-83A1-F6EECF244321}">
                <p14:modId xmlns:p14="http://schemas.microsoft.com/office/powerpoint/2010/main" val="1564939910"/>
              </p:ext>
            </p:extLst>
          </p:nvPr>
        </p:nvGraphicFramePr>
        <p:xfrm>
          <a:off x="395536" y="2132856"/>
          <a:ext cx="8280922" cy="3667048"/>
        </p:xfrm>
        <a:graphic>
          <a:graphicData uri="http://schemas.openxmlformats.org/drawingml/2006/table">
            <a:tbl>
              <a:tblPr/>
              <a:tblGrid>
                <a:gridCol w="864099"/>
                <a:gridCol w="1584176"/>
                <a:gridCol w="916185"/>
                <a:gridCol w="85627"/>
                <a:gridCol w="856278"/>
                <a:gridCol w="950219"/>
                <a:gridCol w="558971"/>
                <a:gridCol w="99899"/>
                <a:gridCol w="856278"/>
                <a:gridCol w="933124"/>
                <a:gridCol w="576066"/>
              </a:tblGrid>
              <a:tr h="360040">
                <a:tc rowSpan="2">
                  <a:txBody>
                    <a:bodyPr/>
                    <a:lstStyle/>
                    <a:p>
                      <a:pPr algn="ctr" fontAlgn="ctr"/>
                      <a:r>
                        <a:rPr lang="es-PE" sz="1200" b="1" i="0" u="none" strike="noStrike" dirty="0">
                          <a:solidFill>
                            <a:srgbClr val="000000"/>
                          </a:solidFill>
                          <a:effectLst/>
                          <a:latin typeface="Calibri"/>
                        </a:rPr>
                        <a:t>Categoría Tarifaria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gridSpan="2">
                  <a:txBody>
                    <a:bodyPr/>
                    <a:lstStyle/>
                    <a:p>
                      <a:pPr algn="ctr" fontAlgn="ctr"/>
                      <a:r>
                        <a:rPr lang="es-PE" sz="1200" b="1" i="0" u="none" strike="noStrike">
                          <a:solidFill>
                            <a:srgbClr val="000000"/>
                          </a:solidFill>
                          <a:effectLst/>
                          <a:latin typeface="Calibri"/>
                        </a:rPr>
                        <a:t>Sustituto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c>
                  <a:txBody>
                    <a:bodyPr/>
                    <a:lstStyle/>
                    <a:p>
                      <a:pPr algn="l" fontAlgn="b"/>
                      <a:endParaRPr lang="es-PE" sz="16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200" b="1" i="0" u="none" strike="noStrike" dirty="0" smtClean="0">
                          <a:solidFill>
                            <a:srgbClr val="000000"/>
                          </a:solidFill>
                          <a:effectLst/>
                          <a:latin typeface="Calibri"/>
                        </a:rPr>
                        <a:t>Escenario Alternativo</a:t>
                      </a:r>
                      <a:endParaRPr lang="es-PE" sz="12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gridSpan="2">
                  <a:txBody>
                    <a:bodyPr/>
                    <a:lstStyle/>
                    <a:p>
                      <a:pPr algn="ctr" fontAlgn="ctr"/>
                      <a:r>
                        <a:rPr lang="es-PE" sz="1200" b="1" i="0" u="none" strike="noStrike" dirty="0">
                          <a:solidFill>
                            <a:srgbClr val="000000"/>
                          </a:solidFill>
                          <a:effectLst/>
                          <a:latin typeface="Calibri"/>
                        </a:rPr>
                        <a:t>Ahorro respecto al sustituto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dirty="0"/>
                    </a:p>
                  </a:txBody>
                  <a:tcPr/>
                </a:tc>
                <a:tc>
                  <a:txBody>
                    <a:bodyPr/>
                    <a:lstStyle/>
                    <a:p>
                      <a:pPr algn="l" fontAlgn="b"/>
                      <a:endParaRPr lang="es-PE" sz="16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1" i="0" u="none" strike="noStrike" dirty="0" smtClean="0">
                          <a:solidFill>
                            <a:srgbClr val="000000"/>
                          </a:solidFill>
                          <a:effectLst/>
                          <a:latin typeface="Calibri"/>
                        </a:rPr>
                        <a:t>Escenario Base</a:t>
                      </a:r>
                      <a:endParaRPr lang="es-PE" sz="14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9DB"/>
                    </a:solidFill>
                  </a:tcPr>
                </a:tc>
                <a:tc gridSpan="2">
                  <a:txBody>
                    <a:bodyPr/>
                    <a:lstStyle/>
                    <a:p>
                      <a:pPr algn="ctr" fontAlgn="ctr"/>
                      <a:r>
                        <a:rPr lang="es-PE" sz="1200" b="1" i="0" u="none" strike="noStrike" dirty="0">
                          <a:solidFill>
                            <a:srgbClr val="000000"/>
                          </a:solidFill>
                          <a:effectLst/>
                          <a:latin typeface="Calibri"/>
                        </a:rPr>
                        <a:t>Ahorro respecto al sustituto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s-PE"/>
                    </a:p>
                  </a:txBody>
                  <a:tcPr/>
                </a:tc>
              </a:tr>
              <a:tr h="213211">
                <a:tc vMerge="1">
                  <a:txBody>
                    <a:bodyPr/>
                    <a:lstStyle/>
                    <a:p>
                      <a:endParaRPr lang="es-PE"/>
                    </a:p>
                  </a:txBody>
                  <a:tcPr/>
                </a:tc>
                <a:tc>
                  <a:txBody>
                    <a:bodyPr/>
                    <a:lstStyle/>
                    <a:p>
                      <a:pPr algn="ctr" fontAlgn="ctr"/>
                      <a:r>
                        <a:rPr lang="es-PE" sz="1200" b="1" i="0" u="none" strike="noStrike">
                          <a:solidFill>
                            <a:srgbClr val="000000"/>
                          </a:solidFill>
                          <a:effectLst/>
                          <a:latin typeface="Calibri"/>
                        </a:rPr>
                        <a:t>Comb.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a:solidFill>
                            <a:srgbClr val="000000"/>
                          </a:solidFill>
                          <a:effectLst/>
                          <a:latin typeface="Calibri"/>
                        </a:rPr>
                        <a:t>US$/MMBTU</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s-PE" sz="16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200" b="1" i="0" u="none" strike="noStrike" dirty="0">
                          <a:solidFill>
                            <a:srgbClr val="000000"/>
                          </a:solidFill>
                          <a:effectLst/>
                          <a:latin typeface="Calibri"/>
                        </a:rPr>
                        <a:t>US$/MMBTU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dirty="0">
                          <a:solidFill>
                            <a:srgbClr val="000000"/>
                          </a:solidFill>
                          <a:effectLst/>
                          <a:latin typeface="Calibri"/>
                        </a:rPr>
                        <a:t>US$/MMBTU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s-PE" sz="16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200" b="1" i="0" u="none" strike="noStrike" dirty="0">
                          <a:solidFill>
                            <a:srgbClr val="000000"/>
                          </a:solidFill>
                          <a:effectLst/>
                          <a:latin typeface="Calibri"/>
                        </a:rPr>
                        <a:t>US$/MMBTU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dirty="0">
                          <a:solidFill>
                            <a:srgbClr val="000000"/>
                          </a:solidFill>
                          <a:effectLst/>
                          <a:latin typeface="Calibri"/>
                        </a:rPr>
                        <a:t>US$/MMBTU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PE" sz="12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r>
              <a:tr h="298158">
                <a:tc>
                  <a:txBody>
                    <a:bodyPr/>
                    <a:lstStyle/>
                    <a:p>
                      <a:pPr algn="ctr" fontAlgn="ctr"/>
                      <a:r>
                        <a:rPr lang="es-PE" sz="1400" b="0" i="0" u="none" strike="noStrike" dirty="0">
                          <a:solidFill>
                            <a:srgbClr val="000000"/>
                          </a:solidFill>
                          <a:effectLst/>
                          <a:latin typeface="Calibri"/>
                        </a:rPr>
                        <a:t>A1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GLPE10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19,57</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11.68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alibri"/>
                        </a:rPr>
                        <a:t>40.4%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8.89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10,69</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54,6</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dirty="0">
                          <a:solidFill>
                            <a:srgbClr val="000000"/>
                          </a:solidFill>
                          <a:effectLst/>
                          <a:latin typeface="Calibri"/>
                        </a:rPr>
                        <a:t>A2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GLPE45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17,70</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11.54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alibri"/>
                        </a:rPr>
                        <a:t>34.8%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8.64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9,06</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51,2</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%GLPE45-%GLPG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16,78</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11.30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alibri"/>
                        </a:rPr>
                        <a:t>32.7%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8.02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8,77</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52,2</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%GLPE45 y %R6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13,99</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11.06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alibri"/>
                        </a:rPr>
                        <a:t>20.9%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7.79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6,20</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44,3</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%R6 y %D2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12,55</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10.03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alibri"/>
                        </a:rPr>
                        <a:t>20.1%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dirty="0">
                          <a:solidFill>
                            <a:srgbClr val="000000"/>
                          </a:solidFill>
                          <a:effectLst/>
                          <a:latin typeface="Calibri"/>
                        </a:rPr>
                        <a:t>7.87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4,69</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37,3</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GNV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GLPV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25,75</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13.83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11.92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alibri"/>
                        </a:rPr>
                        <a:t>46.3%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12.68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13,07</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50,7</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%R6 y %R500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10,00</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7.25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alibri"/>
                        </a:rPr>
                        <a:t>27.5%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5.98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4,01</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40,2</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%R6 y %R500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9,87</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7.22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alibri"/>
                        </a:rPr>
                        <a:t>26.8%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5.92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3,94</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40,0</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s-PE" sz="1400" b="0" i="0" u="none" strike="noStrike">
                          <a:solidFill>
                            <a:srgbClr val="000000"/>
                          </a:solidFill>
                          <a:effectLst/>
                          <a:latin typeface="Calibri"/>
                        </a:rPr>
                        <a:t>REF</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alibri"/>
                        </a:rPr>
                        <a:t>R500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9,83</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5.54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alibri"/>
                        </a:rPr>
                        <a:t>43.6%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5.20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4,63</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47,1</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066">
                <a:tc>
                  <a:txBody>
                    <a:bodyPr/>
                    <a:lstStyle/>
                    <a:p>
                      <a:pPr algn="ctr" fontAlgn="ctr"/>
                      <a:r>
                        <a:rPr lang="es-PE" sz="1400" b="0" i="0" u="none" strike="noStrike">
                          <a:solidFill>
                            <a:srgbClr val="000000"/>
                          </a:solidFill>
                          <a:effectLst/>
                          <a:latin typeface="Calibri"/>
                        </a:rPr>
                        <a:t>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alibri"/>
                        </a:rPr>
                        <a:t>R500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13,96</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s-PE" sz="14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es-PE" sz="14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s-PE" sz="18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PE" sz="1400" b="0" i="0" u="none" strike="noStrike">
                          <a:solidFill>
                            <a:srgbClr val="000000"/>
                          </a:solidFill>
                          <a:effectLst/>
                          <a:latin typeface="Calibri"/>
                        </a:rPr>
                        <a:t>3.18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alibri"/>
                        </a:rPr>
                        <a:t>10,78</a:t>
                      </a:r>
                      <a:endParaRPr lang="es-PE" sz="14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1400" b="1" i="0" u="none" strike="noStrike" dirty="0" smtClean="0">
                          <a:solidFill>
                            <a:srgbClr val="000000"/>
                          </a:solidFill>
                          <a:effectLst/>
                          <a:latin typeface="Calibri"/>
                        </a:rPr>
                        <a:t>77,2</a:t>
                      </a:r>
                      <a:r>
                        <a:rPr lang="es-PE" sz="1400" b="1"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3851921" y="5766355"/>
            <a:ext cx="2362672" cy="830997"/>
          </a:xfrm>
          <a:prstGeom prst="rect">
            <a:avLst/>
          </a:prstGeom>
          <a:solidFill>
            <a:schemeClr val="accent6">
              <a:lumMod val="20000"/>
              <a:lumOff val="80000"/>
            </a:schemeClr>
          </a:solidFill>
        </p:spPr>
        <p:txBody>
          <a:bodyPr wrap="square" rtlCol="0">
            <a:spAutoFit/>
          </a:bodyPr>
          <a:lstStyle/>
          <a:p>
            <a:pPr algn="ctr"/>
            <a:r>
              <a:rPr lang="es-PE" sz="1600" dirty="0" smtClean="0"/>
              <a:t>Se supera el 20% en todas las categorías tarifarias</a:t>
            </a:r>
            <a:endParaRPr lang="es-PE" sz="1600" dirty="0"/>
          </a:p>
        </p:txBody>
      </p:sp>
      <p:sp>
        <p:nvSpPr>
          <p:cNvPr id="8" name="7 Rectángulo"/>
          <p:cNvSpPr/>
          <p:nvPr/>
        </p:nvSpPr>
        <p:spPr>
          <a:xfrm>
            <a:off x="5652120" y="2708921"/>
            <a:ext cx="562472" cy="3024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número de diapositiva 2"/>
          <p:cNvSpPr>
            <a:spLocks noGrp="1"/>
          </p:cNvSpPr>
          <p:nvPr>
            <p:ph type="sldNum" sz="quarter" idx="12"/>
          </p:nvPr>
        </p:nvSpPr>
        <p:spPr/>
        <p:txBody>
          <a:bodyPr/>
          <a:lstStyle/>
          <a:p>
            <a:pPr>
              <a:defRPr/>
            </a:pPr>
            <a:fld id="{18466620-94DA-4231-A454-CA48E26884D0}" type="slidenum">
              <a:rPr lang="es-ES" smtClean="0"/>
              <a:pPr>
                <a:defRPr/>
              </a:pPr>
              <a:t>45</a:t>
            </a:fld>
            <a:endParaRPr lang="es-ES"/>
          </a:p>
        </p:txBody>
      </p:sp>
    </p:spTree>
    <p:extLst>
      <p:ext uri="{BB962C8B-B14F-4D97-AF65-F5344CB8AC3E}">
        <p14:creationId xmlns:p14="http://schemas.microsoft.com/office/powerpoint/2010/main" val="37738227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19320" y="2725740"/>
            <a:ext cx="7177991" cy="646331"/>
          </a:xfrm>
          <a:prstGeom prst="rect">
            <a:avLst/>
          </a:prstGeom>
          <a:noFill/>
        </p:spPr>
        <p:txBody>
          <a:bodyPr wrap="none" rtlCol="0">
            <a:spAutoFit/>
          </a:bodyPr>
          <a:lstStyle/>
          <a:p>
            <a:r>
              <a:rPr lang="es-PE" sz="3600" b="1" dirty="0" smtClean="0"/>
              <a:t>CARGOS COMPLEMENTARIOS </a:t>
            </a:r>
            <a:endParaRPr lang="es-PE" sz="3600" b="1" dirty="0"/>
          </a:p>
        </p:txBody>
      </p:sp>
      <p:cxnSp>
        <p:nvCxnSpPr>
          <p:cNvPr id="3" name="2 Conector recto"/>
          <p:cNvCxnSpPr/>
          <p:nvPr/>
        </p:nvCxnSpPr>
        <p:spPr>
          <a:xfrm>
            <a:off x="917619" y="3302260"/>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470347" y="3302260"/>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Marcador de número de diapositiva 5"/>
          <p:cNvSpPr>
            <a:spLocks noGrp="1"/>
          </p:cNvSpPr>
          <p:nvPr>
            <p:ph type="sldNum" sz="quarter" idx="12"/>
          </p:nvPr>
        </p:nvSpPr>
        <p:spPr/>
        <p:txBody>
          <a:bodyPr/>
          <a:lstStyle/>
          <a:p>
            <a:pPr>
              <a:defRPr/>
            </a:pPr>
            <a:fld id="{18466620-94DA-4231-A454-CA48E26884D0}" type="slidenum">
              <a:rPr lang="es-ES" smtClean="0"/>
              <a:pPr>
                <a:defRPr/>
              </a:pPr>
              <a:t>46</a:t>
            </a:fld>
            <a:endParaRPr lang="es-ES"/>
          </a:p>
        </p:txBody>
      </p:sp>
    </p:spTree>
    <p:extLst>
      <p:ext uri="{BB962C8B-B14F-4D97-AF65-F5344CB8AC3E}">
        <p14:creationId xmlns:p14="http://schemas.microsoft.com/office/powerpoint/2010/main" val="7304520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7 Rectángulo"/>
          <p:cNvSpPr>
            <a:spLocks noChangeArrowheads="1"/>
          </p:cNvSpPr>
          <p:nvPr/>
        </p:nvSpPr>
        <p:spPr bwMode="auto">
          <a:xfrm>
            <a:off x="530316" y="1310403"/>
            <a:ext cx="849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PE" altLang="es-PE" b="1" dirty="0">
                <a:solidFill>
                  <a:srgbClr val="FF0000"/>
                </a:solidFill>
                <a:latin typeface="Calibri" pitchFamily="34" charset="0"/>
              </a:rPr>
              <a:t>CARGOS COMPLEMENTARIOS </a:t>
            </a:r>
            <a:r>
              <a:rPr lang="es-PE" altLang="es-PE" b="1" dirty="0" smtClean="0">
                <a:solidFill>
                  <a:srgbClr val="FF0000"/>
                </a:solidFill>
                <a:latin typeface="Calibri" pitchFamily="34" charset="0"/>
              </a:rPr>
              <a:t>(parte 1)</a:t>
            </a:r>
            <a:endParaRPr lang="es-PE" altLang="es-PE" b="1" dirty="0">
              <a:solidFill>
                <a:srgbClr val="FF0000"/>
              </a:solidFill>
              <a:latin typeface="Calibri" pitchFamily="34" charset="0"/>
            </a:endParaRPr>
          </a:p>
        </p:txBody>
      </p:sp>
      <p:sp>
        <p:nvSpPr>
          <p:cNvPr id="2054" name="9 Rectángulo"/>
          <p:cNvSpPr>
            <a:spLocks noChangeArrowheads="1"/>
          </p:cNvSpPr>
          <p:nvPr/>
        </p:nvSpPr>
        <p:spPr bwMode="auto">
          <a:xfrm>
            <a:off x="234685" y="2138131"/>
            <a:ext cx="2185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PE" altLang="es-PE" sz="1400" b="1" dirty="0" smtClean="0">
                <a:latin typeface="Calibri" pitchFamily="34" charset="0"/>
              </a:rPr>
              <a:t>I,- </a:t>
            </a:r>
            <a:r>
              <a:rPr lang="es-PE" altLang="es-PE" sz="1400" b="1" dirty="0">
                <a:latin typeface="Calibri" pitchFamily="34" charset="0"/>
              </a:rPr>
              <a:t>DERECHO DE CONEXIÓN</a:t>
            </a:r>
          </a:p>
        </p:txBody>
      </p:sp>
      <p:sp>
        <p:nvSpPr>
          <p:cNvPr id="2055" name="10 Rectángulo"/>
          <p:cNvSpPr>
            <a:spLocks noChangeArrowheads="1"/>
          </p:cNvSpPr>
          <p:nvPr/>
        </p:nvSpPr>
        <p:spPr bwMode="auto">
          <a:xfrm>
            <a:off x="4063065" y="2138131"/>
            <a:ext cx="134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PE" altLang="es-PE" sz="1400" b="1" dirty="0" smtClean="0">
                <a:latin typeface="Calibri" pitchFamily="34" charset="0"/>
              </a:rPr>
              <a:t>II,- </a:t>
            </a:r>
            <a:r>
              <a:rPr lang="es-PE" altLang="es-PE" sz="1400" b="1" dirty="0">
                <a:latin typeface="Calibri" pitchFamily="34" charset="0"/>
              </a:rPr>
              <a:t>ACOMETIDA</a:t>
            </a:r>
          </a:p>
        </p:txBody>
      </p:sp>
      <p:graphicFrame>
        <p:nvGraphicFramePr>
          <p:cNvPr id="2" name="1 Tabla"/>
          <p:cNvGraphicFramePr>
            <a:graphicFrameLocks noGrp="1"/>
          </p:cNvGraphicFramePr>
          <p:nvPr>
            <p:extLst/>
          </p:nvPr>
        </p:nvGraphicFramePr>
        <p:xfrm>
          <a:off x="251520" y="2639954"/>
          <a:ext cx="2689225" cy="2071085"/>
        </p:xfrm>
        <a:graphic>
          <a:graphicData uri="http://schemas.openxmlformats.org/drawingml/2006/table">
            <a:tbl>
              <a:tblPr/>
              <a:tblGrid>
                <a:gridCol w="1092131"/>
                <a:gridCol w="993506"/>
                <a:gridCol w="603588"/>
              </a:tblGrid>
              <a:tr h="314378">
                <a:tc rowSpan="2">
                  <a:txBody>
                    <a:bodyPr/>
                    <a:lstStyle/>
                    <a:p>
                      <a:pPr algn="ctr" fontAlgn="ctr"/>
                      <a:r>
                        <a:rPr lang="es-PE" sz="900" b="1" i="0" u="none" strike="noStrike" dirty="0">
                          <a:solidFill>
                            <a:srgbClr val="000000"/>
                          </a:solidFill>
                          <a:effectLst/>
                          <a:latin typeface="Calibri"/>
                        </a:rPr>
                        <a:t>Categoría</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Derecho de Conexión</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s-PE" sz="900" b="1" i="0" u="none" strike="noStrike" dirty="0">
                          <a:solidFill>
                            <a:srgbClr val="000000"/>
                          </a:solidFill>
                          <a:effectLst/>
                          <a:latin typeface="Calibri"/>
                        </a:rPr>
                        <a:t>Factor K</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61952">
                <a:tc vMerge="1">
                  <a:txBody>
                    <a:bodyPr/>
                    <a:lstStyle/>
                    <a:p>
                      <a:endParaRPr lang="es-PE"/>
                    </a:p>
                  </a:txBody>
                  <a:tcPr/>
                </a:tc>
                <a:tc>
                  <a:txBody>
                    <a:bodyPr/>
                    <a:lstStyle/>
                    <a:p>
                      <a:pPr algn="ctr" fontAlgn="ctr"/>
                      <a:r>
                        <a:rPr lang="es-PE" sz="900" b="1" i="0" u="none" strike="noStrike" dirty="0">
                          <a:solidFill>
                            <a:srgbClr val="000000"/>
                          </a:solidFill>
                          <a:effectLst/>
                          <a:latin typeface="Calibri"/>
                        </a:rPr>
                        <a:t>US$ / (m</a:t>
                      </a:r>
                      <a:r>
                        <a:rPr lang="es-PE" sz="900" b="1" i="0" u="none" strike="noStrike" baseline="30000" dirty="0">
                          <a:solidFill>
                            <a:srgbClr val="000000"/>
                          </a:solidFill>
                          <a:effectLst/>
                          <a:latin typeface="Calibri"/>
                        </a:rPr>
                        <a:t>3</a:t>
                      </a:r>
                      <a:r>
                        <a:rPr lang="es-PE" sz="900" b="1" i="0" u="none" strike="noStrike" dirty="0">
                          <a:solidFill>
                            <a:srgbClr val="000000"/>
                          </a:solidFill>
                          <a:effectLst/>
                          <a:latin typeface="Calibri"/>
                        </a:rPr>
                        <a:t> / d)</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E"/>
                    </a:p>
                  </a:txBody>
                  <a:tcPr/>
                </a:tc>
              </a:tr>
              <a:tr h="177195">
                <a:tc>
                  <a:txBody>
                    <a:bodyPr/>
                    <a:lstStyle/>
                    <a:p>
                      <a:pPr algn="ctr" fontAlgn="ctr"/>
                      <a:r>
                        <a:rPr lang="es-PE" sz="1050" b="0" i="0" u="none" strike="noStrike">
                          <a:solidFill>
                            <a:srgbClr val="000000"/>
                          </a:solidFill>
                          <a:effectLst/>
                          <a:latin typeface="Calibri"/>
                        </a:rPr>
                        <a:t>A1</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050" b="0" i="0" u="none" strike="noStrike">
                          <a:solidFill>
                            <a:srgbClr val="000000"/>
                          </a:solidFill>
                          <a:effectLst/>
                          <a:latin typeface="Calibri"/>
                        </a:rPr>
                        <a:t>94,2</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Calibri"/>
                        </a:rPr>
                        <a:t>9</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77195">
                <a:tc>
                  <a:txBody>
                    <a:bodyPr/>
                    <a:lstStyle/>
                    <a:p>
                      <a:pPr algn="ctr" fontAlgn="ctr"/>
                      <a:r>
                        <a:rPr lang="es-PE" sz="1050" b="0" i="0" u="none" strike="noStrike">
                          <a:solidFill>
                            <a:srgbClr val="000000"/>
                          </a:solidFill>
                          <a:effectLst/>
                          <a:latin typeface="Calibri"/>
                        </a:rPr>
                        <a:t>A2</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050" b="0" i="0" u="none" strike="noStrike">
                          <a:solidFill>
                            <a:srgbClr val="000000"/>
                          </a:solidFill>
                          <a:effectLst/>
                          <a:latin typeface="Calibri"/>
                        </a:rPr>
                        <a:t>94,2</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Calibri"/>
                        </a:rPr>
                        <a:t>3</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7195">
                <a:tc>
                  <a:txBody>
                    <a:bodyPr/>
                    <a:lstStyle/>
                    <a:p>
                      <a:pPr algn="ctr" fontAlgn="ctr"/>
                      <a:r>
                        <a:rPr lang="es-PE" sz="1050" b="0" i="0" u="none" strike="noStrike">
                          <a:solidFill>
                            <a:srgbClr val="000000"/>
                          </a:solidFill>
                          <a:effectLst/>
                          <a:latin typeface="Calibri"/>
                        </a:rPr>
                        <a:t>B</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050" b="0" i="0" u="none" strike="noStrike">
                          <a:solidFill>
                            <a:srgbClr val="000000"/>
                          </a:solidFill>
                          <a:effectLst/>
                          <a:latin typeface="Calibri"/>
                        </a:rPr>
                        <a:t>6,8</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Calibri"/>
                        </a:rPr>
                        <a:t>3</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7195">
                <a:tc>
                  <a:txBody>
                    <a:bodyPr/>
                    <a:lstStyle/>
                    <a:p>
                      <a:pPr algn="ctr" fontAlgn="ctr"/>
                      <a:r>
                        <a:rPr lang="es-PE" sz="1050" b="0" i="0" u="none" strike="noStrike" dirty="0">
                          <a:solidFill>
                            <a:srgbClr val="000000"/>
                          </a:solidFill>
                          <a:effectLst/>
                          <a:latin typeface="Calibri"/>
                        </a:rPr>
                        <a:t>C </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050" b="0" i="0" u="none" strike="noStrike">
                          <a:solidFill>
                            <a:srgbClr val="000000"/>
                          </a:solidFill>
                          <a:effectLst/>
                          <a:latin typeface="Calibri"/>
                        </a:rPr>
                        <a:t>2,7</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Calibri"/>
                        </a:rPr>
                        <a:t>3</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7195">
                <a:tc>
                  <a:txBody>
                    <a:bodyPr/>
                    <a:lstStyle/>
                    <a:p>
                      <a:pPr algn="ctr" fontAlgn="ctr"/>
                      <a:r>
                        <a:rPr lang="es-PE" sz="1050" b="0" i="0" u="none" strike="noStrike">
                          <a:solidFill>
                            <a:srgbClr val="000000"/>
                          </a:solidFill>
                          <a:effectLst/>
                          <a:latin typeface="Calibri"/>
                        </a:rPr>
                        <a:t>D</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050" b="0" i="0" u="none" strike="noStrike">
                          <a:solidFill>
                            <a:srgbClr val="000000"/>
                          </a:solidFill>
                          <a:effectLst/>
                          <a:latin typeface="Calibri"/>
                        </a:rPr>
                        <a:t>2,4</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Calibri"/>
                        </a:rPr>
                        <a:t>3</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7195">
                <a:tc>
                  <a:txBody>
                    <a:bodyPr/>
                    <a:lstStyle/>
                    <a:p>
                      <a:pPr algn="ctr" fontAlgn="ctr"/>
                      <a:r>
                        <a:rPr lang="es-PE" sz="1050" b="0" i="0" u="none" strike="noStrike">
                          <a:solidFill>
                            <a:srgbClr val="000000"/>
                          </a:solidFill>
                          <a:effectLst/>
                          <a:latin typeface="Calibri"/>
                        </a:rPr>
                        <a:t>E</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050" b="0" i="0" u="none" strike="noStrike">
                          <a:solidFill>
                            <a:srgbClr val="000000"/>
                          </a:solidFill>
                          <a:effectLst/>
                          <a:latin typeface="Calibri"/>
                        </a:rPr>
                        <a:t>1,3</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Calibri"/>
                        </a:rPr>
                        <a:t>3</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7195">
                <a:tc>
                  <a:txBody>
                    <a:bodyPr/>
                    <a:lstStyle/>
                    <a:p>
                      <a:pPr algn="ctr" fontAlgn="ctr"/>
                      <a:r>
                        <a:rPr lang="es-PE" sz="1050" b="0" i="0" u="none" strike="noStrike" dirty="0" smtClean="0">
                          <a:solidFill>
                            <a:srgbClr val="000000"/>
                          </a:solidFill>
                          <a:effectLst/>
                          <a:latin typeface="Calibri"/>
                        </a:rPr>
                        <a:t>REF</a:t>
                      </a:r>
                      <a:endParaRPr lang="es-PE" sz="1050" b="0" i="0" u="none" strike="noStrike" dirty="0">
                        <a:solidFill>
                          <a:srgbClr val="000000"/>
                        </a:solidFill>
                        <a:effectLst/>
                        <a:latin typeface="Calibri"/>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050" b="0" i="0" u="none" strike="noStrike" dirty="0" smtClean="0">
                          <a:solidFill>
                            <a:srgbClr val="000000"/>
                          </a:solidFill>
                          <a:effectLst/>
                          <a:latin typeface="Calibri"/>
                        </a:rPr>
                        <a:t>1,3</a:t>
                      </a:r>
                      <a:endParaRPr lang="es-PE" sz="1050" b="0" i="0" u="none" strike="noStrike" dirty="0">
                        <a:solidFill>
                          <a:srgbClr val="000000"/>
                        </a:solidFill>
                        <a:effectLst/>
                        <a:latin typeface="Calibri"/>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smtClean="0">
                          <a:solidFill>
                            <a:srgbClr val="000000"/>
                          </a:solidFill>
                          <a:effectLst/>
                          <a:latin typeface="Calibri"/>
                        </a:rPr>
                        <a:t>3</a:t>
                      </a:r>
                      <a:endParaRPr lang="es-PE" sz="1050" b="0" i="0" u="none" strike="noStrike" dirty="0">
                        <a:solidFill>
                          <a:srgbClr val="000000"/>
                        </a:solidFill>
                        <a:effectLst/>
                        <a:latin typeface="Calibri"/>
                      </a:endParaRP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7195">
                <a:tc>
                  <a:txBody>
                    <a:bodyPr/>
                    <a:lstStyle/>
                    <a:p>
                      <a:pPr algn="ctr" fontAlgn="ctr"/>
                      <a:r>
                        <a:rPr lang="es-PE" sz="1050" b="0" i="0" u="none" strike="noStrike" dirty="0">
                          <a:solidFill>
                            <a:srgbClr val="000000"/>
                          </a:solidFill>
                          <a:effectLst/>
                          <a:latin typeface="Calibri"/>
                        </a:rPr>
                        <a:t>GNV</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050" b="0" i="0" u="none" strike="noStrike" dirty="0">
                          <a:solidFill>
                            <a:srgbClr val="000000"/>
                          </a:solidFill>
                          <a:effectLst/>
                          <a:latin typeface="Calibri"/>
                        </a:rPr>
                        <a:t>12,0</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Calibri"/>
                        </a:rPr>
                        <a:t>3</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7195">
                <a:tc>
                  <a:txBody>
                    <a:bodyPr/>
                    <a:lstStyle/>
                    <a:p>
                      <a:pPr algn="ctr" fontAlgn="ctr"/>
                      <a:r>
                        <a:rPr lang="es-PE" sz="1050" b="0" i="0" u="none" strike="noStrike">
                          <a:solidFill>
                            <a:srgbClr val="000000"/>
                          </a:solidFill>
                          <a:effectLst/>
                          <a:latin typeface="Calibri"/>
                        </a:rPr>
                        <a:t>GE</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a:rPr>
                        <a:t>0,5</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a:rPr>
                        <a:t>3</a:t>
                      </a:r>
                    </a:p>
                  </a:txBody>
                  <a:tcPr marL="9524"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extLst/>
          </p:nvPr>
        </p:nvGraphicFramePr>
        <p:xfrm>
          <a:off x="3282015" y="2639954"/>
          <a:ext cx="2908300" cy="1037268"/>
        </p:xfrm>
        <a:graphic>
          <a:graphicData uri="http://schemas.openxmlformats.org/drawingml/2006/table">
            <a:tbl>
              <a:tblPr/>
              <a:tblGrid>
                <a:gridCol w="1181100"/>
                <a:gridCol w="850900"/>
                <a:gridCol w="876300"/>
              </a:tblGrid>
              <a:tr h="447044">
                <a:tc>
                  <a:txBody>
                    <a:bodyPr/>
                    <a:lstStyle/>
                    <a:p>
                      <a:pPr algn="l" fontAlgn="ctr"/>
                      <a:r>
                        <a:rPr lang="es-PE" sz="1000" b="1" i="0" u="none" strike="noStrike" dirty="0">
                          <a:solidFill>
                            <a:srgbClr val="000000"/>
                          </a:solidFill>
                          <a:effectLst/>
                          <a:latin typeface="Calibri"/>
                        </a:rPr>
                        <a:t>Tipo de Acometida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1000" b="1" i="0" u="none" strike="noStrike" dirty="0">
                          <a:solidFill>
                            <a:srgbClr val="000000"/>
                          </a:solidFill>
                          <a:effectLst/>
                          <a:latin typeface="Calibri"/>
                        </a:rPr>
                        <a:t>En Muro Existente</a:t>
                      </a:r>
                      <a:br>
                        <a:rPr lang="es-PE" sz="1000" b="1" i="0" u="none" strike="noStrike" dirty="0">
                          <a:solidFill>
                            <a:srgbClr val="000000"/>
                          </a:solidFill>
                          <a:effectLst/>
                          <a:latin typeface="Calibri"/>
                        </a:rPr>
                      </a:br>
                      <a:r>
                        <a:rPr lang="es-PE" sz="1000" b="1" i="0" u="none" strike="noStrike" dirty="0">
                          <a:solidFill>
                            <a:srgbClr val="000000"/>
                          </a:solidFill>
                          <a:effectLst/>
                          <a:latin typeface="Calibri"/>
                        </a:rPr>
                        <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1000" b="1" i="0" u="none" strike="noStrike">
                          <a:solidFill>
                            <a:srgbClr val="000000"/>
                          </a:solidFill>
                          <a:effectLst/>
                          <a:latin typeface="Calibri"/>
                        </a:rPr>
                        <a:t>En Murete Construido</a:t>
                      </a:r>
                      <a:br>
                        <a:rPr lang="es-PE" sz="1000" b="1" i="0" u="none" strike="noStrike">
                          <a:solidFill>
                            <a:srgbClr val="000000"/>
                          </a:solidFill>
                          <a:effectLst/>
                          <a:latin typeface="Calibri"/>
                        </a:rPr>
                      </a:br>
                      <a:r>
                        <a:rPr lang="es-PE" sz="1000" b="1" i="0" u="none" strike="noStrike">
                          <a:solidFill>
                            <a:srgbClr val="000000"/>
                          </a:solidFill>
                          <a:effectLst/>
                          <a:latin typeface="Calibri"/>
                        </a:rPr>
                        <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0181">
                <a:tc>
                  <a:txBody>
                    <a:bodyPr/>
                    <a:lstStyle/>
                    <a:p>
                      <a:pPr algn="l" fontAlgn="ctr"/>
                      <a:r>
                        <a:rPr lang="es-PE" sz="1100" b="0" i="0" u="none" strike="noStrike" dirty="0">
                          <a:solidFill>
                            <a:srgbClr val="000000"/>
                          </a:solidFill>
                          <a:effectLst/>
                          <a:latin typeface="Calibri"/>
                        </a:rPr>
                        <a:t>Con Medidor G </a:t>
                      </a:r>
                      <a:r>
                        <a:rPr lang="es-PE" sz="1100" b="0" i="0" u="none" strike="noStrike" dirty="0" smtClean="0">
                          <a:solidFill>
                            <a:srgbClr val="000000"/>
                          </a:solidFill>
                          <a:effectLst/>
                          <a:latin typeface="Calibri"/>
                        </a:rPr>
                        <a:t>1,6</a:t>
                      </a:r>
                      <a:endParaRPr lang="es-PE"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100" b="0" i="0" u="none" strike="noStrike" dirty="0" smtClean="0">
                          <a:solidFill>
                            <a:srgbClr val="000000"/>
                          </a:solidFill>
                          <a:effectLst/>
                          <a:latin typeface="Calibri"/>
                        </a:rPr>
                        <a:t>113,63</a:t>
                      </a:r>
                      <a:endParaRPr lang="es-PE"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100" b="0" i="0" u="none" strike="noStrike" dirty="0" smtClean="0">
                          <a:solidFill>
                            <a:srgbClr val="000000"/>
                          </a:solidFill>
                          <a:effectLst/>
                          <a:latin typeface="Calibri"/>
                        </a:rPr>
                        <a:t>142,64</a:t>
                      </a:r>
                      <a:endParaRPr lang="es-PE"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0181">
                <a:tc>
                  <a:txBody>
                    <a:bodyPr/>
                    <a:lstStyle/>
                    <a:p>
                      <a:pPr algn="l" fontAlgn="ctr"/>
                      <a:r>
                        <a:rPr lang="es-PE" sz="1100" b="0" i="0" u="none" strike="noStrike" dirty="0">
                          <a:solidFill>
                            <a:srgbClr val="000000"/>
                          </a:solidFill>
                          <a:effectLst/>
                          <a:latin typeface="Calibri"/>
                        </a:rPr>
                        <a:t>Con Medidor G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100" b="0" i="0" u="none" strike="noStrike" dirty="0" smtClean="0">
                          <a:solidFill>
                            <a:srgbClr val="000000"/>
                          </a:solidFill>
                          <a:effectLst/>
                          <a:latin typeface="Calibri"/>
                        </a:rPr>
                        <a:t>121,65</a:t>
                      </a:r>
                      <a:endParaRPr lang="es-PE"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100" b="0" i="0" u="none" strike="noStrike" dirty="0" smtClean="0">
                          <a:solidFill>
                            <a:srgbClr val="000000"/>
                          </a:solidFill>
                          <a:effectLst/>
                          <a:latin typeface="Calibri"/>
                        </a:rPr>
                        <a:t>150,65</a:t>
                      </a:r>
                      <a:endParaRPr lang="es-PE"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181">
                <a:tc>
                  <a:txBody>
                    <a:bodyPr/>
                    <a:lstStyle/>
                    <a:p>
                      <a:pPr algn="l" fontAlgn="ctr"/>
                      <a:r>
                        <a:rPr lang="es-PE" sz="1100" b="0" i="0" u="none" strike="noStrike" dirty="0">
                          <a:solidFill>
                            <a:srgbClr val="000000"/>
                          </a:solidFill>
                          <a:effectLst/>
                          <a:latin typeface="Calibri"/>
                        </a:rPr>
                        <a:t>Con Medidor G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100" b="0" i="0" u="none" strike="noStrike" dirty="0" smtClean="0">
                          <a:solidFill>
                            <a:srgbClr val="000000"/>
                          </a:solidFill>
                          <a:effectLst/>
                          <a:latin typeface="Calibri"/>
                        </a:rPr>
                        <a:t>313,48</a:t>
                      </a:r>
                      <a:endParaRPr lang="es-PE"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100" b="0" i="0" u="none" strike="noStrike" dirty="0" smtClean="0">
                          <a:solidFill>
                            <a:srgbClr val="000000"/>
                          </a:solidFill>
                          <a:effectLst/>
                          <a:latin typeface="Calibri"/>
                        </a:rPr>
                        <a:t>367,34</a:t>
                      </a:r>
                      <a:endParaRPr lang="es-PE"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3 CuadroTexto"/>
          <p:cNvSpPr txBox="1"/>
          <p:nvPr/>
        </p:nvSpPr>
        <p:spPr>
          <a:xfrm>
            <a:off x="1565090" y="5139189"/>
            <a:ext cx="6445224" cy="954107"/>
          </a:xfrm>
          <a:prstGeom prst="rect">
            <a:avLst/>
          </a:prstGeom>
          <a:noFill/>
        </p:spPr>
        <p:txBody>
          <a:bodyPr wrap="square" rtlCol="0">
            <a:spAutoFit/>
          </a:bodyPr>
          <a:lstStyle/>
          <a:p>
            <a:pPr algn="ctr"/>
            <a:r>
              <a:rPr lang="es-PE" sz="2800" dirty="0" smtClean="0"/>
              <a:t>Aprobado Igual a los de la concesión de Lima y Callao</a:t>
            </a:r>
            <a:endParaRPr lang="es-PE" sz="2800" dirty="0"/>
          </a:p>
        </p:txBody>
      </p:sp>
      <p:sp>
        <p:nvSpPr>
          <p:cNvPr id="5" name="4 CuadroTexto"/>
          <p:cNvSpPr txBox="1"/>
          <p:nvPr/>
        </p:nvSpPr>
        <p:spPr>
          <a:xfrm>
            <a:off x="3491880" y="6093296"/>
            <a:ext cx="3031599" cy="369332"/>
          </a:xfrm>
          <a:prstGeom prst="rect">
            <a:avLst/>
          </a:prstGeom>
          <a:noFill/>
        </p:spPr>
        <p:txBody>
          <a:bodyPr wrap="none" rtlCol="0">
            <a:spAutoFit/>
          </a:bodyPr>
          <a:lstStyle/>
          <a:p>
            <a:r>
              <a:rPr lang="es-PE" b="1" dirty="0" smtClean="0">
                <a:solidFill>
                  <a:srgbClr val="0000FF"/>
                </a:solidFill>
              </a:rPr>
              <a:t>Sugerencia de la empresa</a:t>
            </a:r>
            <a:endParaRPr lang="es-PE" b="1" dirty="0">
              <a:solidFill>
                <a:srgbClr val="0000FF"/>
              </a:solidFill>
            </a:endParaRPr>
          </a:p>
        </p:txBody>
      </p:sp>
      <p:sp>
        <p:nvSpPr>
          <p:cNvPr id="11" name="9 Rectángulo"/>
          <p:cNvSpPr>
            <a:spLocks noChangeArrowheads="1"/>
          </p:cNvSpPr>
          <p:nvPr/>
        </p:nvSpPr>
        <p:spPr bwMode="auto">
          <a:xfrm>
            <a:off x="6778523" y="2138131"/>
            <a:ext cx="2055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PE" altLang="es-PE" sz="1400" b="1" dirty="0">
                <a:latin typeface="Calibri" pitchFamily="34" charset="0"/>
              </a:rPr>
              <a:t>III,- ISH ( &gt;  300 m3 /mes)</a:t>
            </a:r>
          </a:p>
        </p:txBody>
      </p:sp>
      <p:graphicFrame>
        <p:nvGraphicFramePr>
          <p:cNvPr id="12" name="11 Tabla"/>
          <p:cNvGraphicFramePr>
            <a:graphicFrameLocks noGrp="1"/>
          </p:cNvGraphicFramePr>
          <p:nvPr>
            <p:extLst/>
          </p:nvPr>
        </p:nvGraphicFramePr>
        <p:xfrm>
          <a:off x="6518117" y="2639954"/>
          <a:ext cx="2304256" cy="1678221"/>
        </p:xfrm>
        <a:graphic>
          <a:graphicData uri="http://schemas.openxmlformats.org/drawingml/2006/table">
            <a:tbl>
              <a:tblPr/>
              <a:tblGrid>
                <a:gridCol w="1339349"/>
                <a:gridCol w="964907"/>
              </a:tblGrid>
              <a:tr h="243429">
                <a:tc>
                  <a:txBody>
                    <a:bodyPr/>
                    <a:lstStyle/>
                    <a:p>
                      <a:pPr algn="ctr" fontAlgn="ctr"/>
                      <a:r>
                        <a:rPr lang="es-PE" sz="1100" b="1" i="0" u="none" strike="noStrike" dirty="0">
                          <a:solidFill>
                            <a:srgbClr val="000000"/>
                          </a:solidFill>
                          <a:effectLst/>
                          <a:latin typeface="Calibri"/>
                        </a:rPr>
                        <a:t>Proceso</a:t>
                      </a:r>
                    </a:p>
                  </a:txBody>
                  <a:tcPr marL="9527" marR="9527"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1100" b="1" i="0" u="none" strike="noStrike">
                          <a:solidFill>
                            <a:srgbClr val="000000"/>
                          </a:solidFill>
                          <a:effectLst/>
                          <a:latin typeface="Calibri"/>
                        </a:rPr>
                        <a:t>Cifra en US$</a:t>
                      </a:r>
                    </a:p>
                  </a:txBody>
                  <a:tcPr marL="9527" marR="9527"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56973">
                <a:tc>
                  <a:txBody>
                    <a:bodyPr/>
                    <a:lstStyle/>
                    <a:p>
                      <a:pPr algn="l" fontAlgn="ctr"/>
                      <a:r>
                        <a:rPr lang="es-PE" sz="1400" b="0" i="0" u="none" strike="noStrike" dirty="0">
                          <a:solidFill>
                            <a:srgbClr val="000000"/>
                          </a:solidFill>
                          <a:effectLst/>
                          <a:latin typeface="Calibri"/>
                        </a:rPr>
                        <a:t>Inspección</a:t>
                      </a:r>
                    </a:p>
                  </a:txBody>
                  <a:tcPr marL="85739" marR="9527"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400" b="0" i="0" u="none" strike="noStrike" dirty="0" smtClean="0">
                          <a:solidFill>
                            <a:srgbClr val="000000"/>
                          </a:solidFill>
                          <a:effectLst/>
                          <a:latin typeface="Calibri"/>
                        </a:rPr>
                        <a:t>           118,65 </a:t>
                      </a:r>
                      <a:endParaRPr lang="es-PE" sz="1400" b="0" i="0" u="none" strike="noStrike" dirty="0">
                        <a:solidFill>
                          <a:srgbClr val="000000"/>
                        </a:solidFill>
                        <a:effectLst/>
                        <a:latin typeface="Calibri"/>
                      </a:endParaRPr>
                    </a:p>
                  </a:txBody>
                  <a:tcPr marL="9527" marR="9527"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59273">
                <a:tc>
                  <a:txBody>
                    <a:bodyPr/>
                    <a:lstStyle/>
                    <a:p>
                      <a:pPr algn="l" fontAlgn="ctr"/>
                      <a:r>
                        <a:rPr lang="es-PE" sz="1400" b="0" i="0" u="none" strike="noStrike" dirty="0">
                          <a:solidFill>
                            <a:srgbClr val="000000"/>
                          </a:solidFill>
                          <a:effectLst/>
                          <a:latin typeface="Calibri"/>
                        </a:rPr>
                        <a:t>Supervisión</a:t>
                      </a:r>
                    </a:p>
                  </a:txBody>
                  <a:tcPr marL="85739" marR="9527"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400" b="0" i="0" u="none" strike="noStrike" dirty="0" smtClean="0">
                          <a:solidFill>
                            <a:srgbClr val="000000"/>
                          </a:solidFill>
                          <a:effectLst/>
                          <a:latin typeface="Calibri"/>
                        </a:rPr>
                        <a:t>           94,86 </a:t>
                      </a:r>
                      <a:endParaRPr lang="es-PE" sz="1400" b="0" i="0" u="none" strike="noStrike" dirty="0">
                        <a:solidFill>
                          <a:srgbClr val="000000"/>
                        </a:solidFill>
                        <a:effectLst/>
                        <a:latin typeface="Calibri"/>
                      </a:endParaRPr>
                    </a:p>
                  </a:txBody>
                  <a:tcPr marL="9527" marR="9527"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9273">
                <a:tc>
                  <a:txBody>
                    <a:bodyPr/>
                    <a:lstStyle/>
                    <a:p>
                      <a:pPr algn="l" fontAlgn="ctr"/>
                      <a:r>
                        <a:rPr lang="es-PE" sz="1400" b="0" i="0" u="none" strike="noStrike" dirty="0">
                          <a:solidFill>
                            <a:srgbClr val="000000"/>
                          </a:solidFill>
                          <a:effectLst/>
                          <a:latin typeface="Calibri"/>
                        </a:rPr>
                        <a:t>Habilitación</a:t>
                      </a:r>
                    </a:p>
                  </a:txBody>
                  <a:tcPr marL="85739" marR="9527"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400" b="0" i="0" u="none" strike="noStrike" dirty="0" smtClean="0">
                          <a:solidFill>
                            <a:srgbClr val="000000"/>
                          </a:solidFill>
                          <a:effectLst/>
                          <a:latin typeface="Calibri"/>
                        </a:rPr>
                        <a:t>           372,09 </a:t>
                      </a:r>
                      <a:endParaRPr lang="es-PE" sz="1400" b="0" i="0" u="none" strike="noStrike" dirty="0">
                        <a:solidFill>
                          <a:srgbClr val="000000"/>
                        </a:solidFill>
                        <a:effectLst/>
                        <a:latin typeface="Calibri"/>
                      </a:endParaRPr>
                    </a:p>
                  </a:txBody>
                  <a:tcPr marL="9527" marR="9527"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9273">
                <a:tc>
                  <a:txBody>
                    <a:bodyPr/>
                    <a:lstStyle/>
                    <a:p>
                      <a:pPr algn="r" fontAlgn="ctr"/>
                      <a:r>
                        <a:rPr lang="es-PE" sz="1400" b="1" i="0" u="none" strike="noStrike" dirty="0">
                          <a:solidFill>
                            <a:srgbClr val="000000"/>
                          </a:solidFill>
                          <a:effectLst/>
                          <a:latin typeface="Calibri"/>
                        </a:rPr>
                        <a:t>Total:</a:t>
                      </a:r>
                    </a:p>
                  </a:txBody>
                  <a:tcPr marL="9527" marR="9527"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400" b="1" i="0" u="none" strike="noStrike" dirty="0" smtClean="0">
                          <a:solidFill>
                            <a:srgbClr val="000000"/>
                          </a:solidFill>
                          <a:effectLst/>
                          <a:latin typeface="Calibri"/>
                        </a:rPr>
                        <a:t>           585,60 </a:t>
                      </a:r>
                      <a:endParaRPr lang="es-PE" sz="1400" b="1" i="0" u="none" strike="noStrike" dirty="0">
                        <a:solidFill>
                          <a:srgbClr val="000000"/>
                        </a:solidFill>
                        <a:effectLst/>
                        <a:latin typeface="Calibri"/>
                      </a:endParaRPr>
                    </a:p>
                  </a:txBody>
                  <a:tcPr marL="9527" marR="9527"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Marcador de número de diapositiva 6"/>
          <p:cNvSpPr>
            <a:spLocks noGrp="1"/>
          </p:cNvSpPr>
          <p:nvPr>
            <p:ph type="sldNum" sz="quarter" idx="12"/>
          </p:nvPr>
        </p:nvSpPr>
        <p:spPr/>
        <p:txBody>
          <a:bodyPr/>
          <a:lstStyle/>
          <a:p>
            <a:pPr>
              <a:defRPr/>
            </a:pPr>
            <a:fld id="{18466620-94DA-4231-A454-CA48E26884D0}" type="slidenum">
              <a:rPr lang="es-ES" smtClean="0"/>
              <a:pPr>
                <a:defRPr/>
              </a:pPr>
              <a:t>47</a:t>
            </a:fld>
            <a:endParaRPr lang="es-ES"/>
          </a:p>
        </p:txBody>
      </p:sp>
    </p:spTree>
    <p:extLst>
      <p:ext uri="{BB962C8B-B14F-4D97-AF65-F5344CB8AC3E}">
        <p14:creationId xmlns:p14="http://schemas.microsoft.com/office/powerpoint/2010/main" val="1698138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10 Rectángulo"/>
          <p:cNvSpPr>
            <a:spLocks noChangeArrowheads="1"/>
          </p:cNvSpPr>
          <p:nvPr/>
        </p:nvSpPr>
        <p:spPr bwMode="auto">
          <a:xfrm>
            <a:off x="468313" y="1700213"/>
            <a:ext cx="173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PE" altLang="es-PE" sz="1400" b="1" dirty="0" smtClean="0">
                <a:latin typeface="Calibri" pitchFamily="34" charset="0"/>
              </a:rPr>
              <a:t>IV,- </a:t>
            </a:r>
            <a:r>
              <a:rPr lang="es-PE" altLang="es-PE" sz="1400" b="1" dirty="0">
                <a:latin typeface="Calibri" pitchFamily="34" charset="0"/>
              </a:rPr>
              <a:t>COSTO DE CORTE</a:t>
            </a:r>
          </a:p>
        </p:txBody>
      </p:sp>
      <p:sp>
        <p:nvSpPr>
          <p:cNvPr id="4102" name="11 Rectángulo"/>
          <p:cNvSpPr>
            <a:spLocks noChangeArrowheads="1"/>
          </p:cNvSpPr>
          <p:nvPr/>
        </p:nvSpPr>
        <p:spPr bwMode="auto">
          <a:xfrm>
            <a:off x="4848225" y="1700213"/>
            <a:ext cx="2246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PE" altLang="es-PE" sz="1400" b="1" dirty="0" smtClean="0">
                <a:latin typeface="Calibri" pitchFamily="34" charset="0"/>
              </a:rPr>
              <a:t>IV,- </a:t>
            </a:r>
            <a:r>
              <a:rPr lang="es-PE" altLang="es-PE" sz="1400" b="1" dirty="0">
                <a:latin typeface="Calibri" pitchFamily="34" charset="0"/>
              </a:rPr>
              <a:t>COSTO DE RECONEXIÓN</a:t>
            </a:r>
          </a:p>
        </p:txBody>
      </p:sp>
      <p:graphicFrame>
        <p:nvGraphicFramePr>
          <p:cNvPr id="2" name="1 Tabla"/>
          <p:cNvGraphicFramePr>
            <a:graphicFrameLocks noGrp="1"/>
          </p:cNvGraphicFramePr>
          <p:nvPr>
            <p:extLst/>
          </p:nvPr>
        </p:nvGraphicFramePr>
        <p:xfrm>
          <a:off x="395288" y="2041525"/>
          <a:ext cx="4248149" cy="1449545"/>
        </p:xfrm>
        <a:graphic>
          <a:graphicData uri="http://schemas.openxmlformats.org/drawingml/2006/table">
            <a:tbl>
              <a:tblPr/>
              <a:tblGrid>
                <a:gridCol w="270426"/>
                <a:gridCol w="1352138"/>
                <a:gridCol w="608462"/>
                <a:gridCol w="608462"/>
                <a:gridCol w="676069"/>
                <a:gridCol w="732592"/>
              </a:tblGrid>
              <a:tr h="314256">
                <a:tc rowSpan="2" gridSpan="2">
                  <a:txBody>
                    <a:bodyPr/>
                    <a:lstStyle/>
                    <a:p>
                      <a:pPr algn="ctr" fontAlgn="ctr"/>
                      <a:r>
                        <a:rPr lang="es-PE" sz="900" b="1" i="0" u="none" strike="noStrike" dirty="0">
                          <a:solidFill>
                            <a:srgbClr val="000000"/>
                          </a:solidFill>
                          <a:effectLst/>
                          <a:latin typeface="Calibri"/>
                        </a:rPr>
                        <a:t>Tipo de Corte</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hMerge="1">
                  <a:txBody>
                    <a:bodyPr/>
                    <a:lstStyle/>
                    <a:p>
                      <a:endParaRPr lang="es-PE"/>
                    </a:p>
                  </a:txBody>
                  <a:tcPr/>
                </a:tc>
                <a:tc gridSpan="4">
                  <a:txBody>
                    <a:bodyPr/>
                    <a:lstStyle/>
                    <a:p>
                      <a:pPr algn="ctr" fontAlgn="ctr"/>
                      <a:r>
                        <a:rPr lang="es-PE" sz="1000" b="1" i="0" u="none" strike="noStrike" dirty="0">
                          <a:solidFill>
                            <a:srgbClr val="000000"/>
                          </a:solidFill>
                          <a:effectLst/>
                          <a:latin typeface="Calibri"/>
                        </a:rPr>
                        <a:t>Categoría y características del consumidor </a:t>
                      </a:r>
                      <a:endParaRPr lang="es-PE" sz="1000" b="1" i="0" u="none" strike="noStrike" dirty="0" smtClean="0">
                        <a:solidFill>
                          <a:srgbClr val="000000"/>
                        </a:solidFill>
                        <a:effectLst/>
                        <a:latin typeface="Calibri"/>
                      </a:endParaRPr>
                    </a:p>
                    <a:p>
                      <a:pPr algn="ctr" fontAlgn="ctr"/>
                      <a:r>
                        <a:rPr lang="es-PE" sz="1000" b="1" i="0" u="none" strike="noStrike" dirty="0" smtClean="0">
                          <a:solidFill>
                            <a:srgbClr val="000000"/>
                          </a:solidFill>
                          <a:effectLst/>
                          <a:latin typeface="Calibri"/>
                        </a:rPr>
                        <a:t>(</a:t>
                      </a:r>
                      <a:r>
                        <a:rPr lang="es-PE" sz="1000" b="1" i="0" u="none" strike="noStrike" dirty="0">
                          <a:solidFill>
                            <a:srgbClr val="000000"/>
                          </a:solidFill>
                          <a:effectLst/>
                          <a:latin typeface="Calibri"/>
                        </a:rPr>
                        <a:t>Cifras en US$)</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E"/>
                    </a:p>
                  </a:txBody>
                  <a:tcPr/>
                </a:tc>
                <a:tc hMerge="1">
                  <a:txBody>
                    <a:bodyPr/>
                    <a:lstStyle/>
                    <a:p>
                      <a:endParaRPr lang="es-PE"/>
                    </a:p>
                  </a:txBody>
                  <a:tcPr/>
                </a:tc>
                <a:tc hMerge="1">
                  <a:txBody>
                    <a:bodyPr/>
                    <a:lstStyle/>
                    <a:p>
                      <a:endParaRPr lang="es-PE"/>
                    </a:p>
                  </a:txBody>
                  <a:tcPr/>
                </a:tc>
              </a:tr>
              <a:tr h="420913">
                <a:tc gridSpan="2" vMerge="1">
                  <a:txBody>
                    <a:bodyPr/>
                    <a:lstStyle/>
                    <a:p>
                      <a:endParaRPr lang="es-PE"/>
                    </a:p>
                  </a:txBody>
                  <a:tcPr/>
                </a:tc>
                <a:tc hMerge="1" vMerge="1">
                  <a:txBody>
                    <a:bodyPr/>
                    <a:lstStyle/>
                    <a:p>
                      <a:endParaRPr lang="es-PE"/>
                    </a:p>
                  </a:txBody>
                  <a:tcPr/>
                </a:tc>
                <a:tc>
                  <a:txBody>
                    <a:bodyPr/>
                    <a:lstStyle/>
                    <a:p>
                      <a:pPr algn="ctr" fontAlgn="ctr"/>
                      <a:r>
                        <a:rPr lang="es-PE" sz="900" b="1" i="0" u="none" strike="noStrike" dirty="0">
                          <a:solidFill>
                            <a:srgbClr val="000000"/>
                          </a:solidFill>
                          <a:effectLst/>
                          <a:latin typeface="Calibri"/>
                        </a:rPr>
                        <a:t>Categoría A</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Categoría B Comercial</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Categoría B, C </a:t>
                      </a:r>
                      <a:r>
                        <a:rPr lang="es-PE" sz="900" b="1" i="0" u="none" strike="noStrike" dirty="0" smtClean="0">
                          <a:solidFill>
                            <a:srgbClr val="000000"/>
                          </a:solidFill>
                          <a:effectLst/>
                          <a:latin typeface="Calibri"/>
                        </a:rPr>
                        <a:t>Industrial</a:t>
                      </a:r>
                      <a:endParaRPr lang="es-PE" sz="900" b="1"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Categoría </a:t>
                      </a:r>
                      <a:r>
                        <a:rPr lang="es-PE" sz="900" b="1" i="0" u="none" strike="noStrike" dirty="0" smtClean="0">
                          <a:solidFill>
                            <a:srgbClr val="000000"/>
                          </a:solidFill>
                          <a:effectLst/>
                          <a:latin typeface="Calibri"/>
                        </a:rPr>
                        <a:t>D, P,E y REF</a:t>
                      </a:r>
                      <a:endParaRPr lang="es-PE" sz="900" b="1"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46653">
                <a:tc>
                  <a:txBody>
                    <a:bodyPr/>
                    <a:lstStyle/>
                    <a:p>
                      <a:pPr algn="ctr" fontAlgn="ctr"/>
                      <a:r>
                        <a:rPr lang="es-PE" sz="900" b="0" i="0" u="none" strike="noStrike" dirty="0">
                          <a:solidFill>
                            <a:srgbClr val="000000"/>
                          </a:solidFill>
                          <a:effectLst/>
                          <a:latin typeface="Calibri"/>
                        </a:rPr>
                        <a:t>I</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900" b="0" i="0" u="none" strike="noStrike" dirty="0">
                          <a:solidFill>
                            <a:srgbClr val="000000"/>
                          </a:solidFill>
                          <a:effectLst/>
                          <a:latin typeface="Calibri"/>
                        </a:rPr>
                        <a:t>Cierre</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9,48</a:t>
                      </a:r>
                      <a:endParaRPr lang="es-PE" sz="900" b="0"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9,48</a:t>
                      </a:r>
                      <a:endParaRPr lang="es-PE" sz="900" b="0"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66,31</a:t>
                      </a:r>
                      <a:endParaRPr lang="es-PE" sz="900" b="0"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66,31</a:t>
                      </a:r>
                      <a:endParaRPr lang="es-PE" sz="900" b="0"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83783">
                <a:tc>
                  <a:txBody>
                    <a:bodyPr/>
                    <a:lstStyle/>
                    <a:p>
                      <a:pPr algn="ctr" fontAlgn="ctr"/>
                      <a:r>
                        <a:rPr lang="es-PE" sz="900" b="0" i="0" u="none" strike="noStrike">
                          <a:solidFill>
                            <a:srgbClr val="000000"/>
                          </a:solidFill>
                          <a:effectLst/>
                          <a:latin typeface="Calibri"/>
                        </a:rPr>
                        <a:t>II</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900" b="0" i="0" u="none" strike="noStrike" dirty="0">
                          <a:solidFill>
                            <a:srgbClr val="000000"/>
                          </a:solidFill>
                          <a:effectLst/>
                          <a:latin typeface="Calibri"/>
                        </a:rPr>
                        <a:t>Retiro de componente de la Acometida</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10,16</a:t>
                      </a:r>
                      <a:endParaRPr lang="es-PE" sz="900" b="0"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10,16</a:t>
                      </a:r>
                      <a:endParaRPr lang="es-PE" sz="900" b="0"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76,54</a:t>
                      </a:r>
                      <a:endParaRPr lang="es-PE" sz="900" b="0"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76,54</a:t>
                      </a:r>
                      <a:endParaRPr lang="es-PE" sz="900" b="0"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3783">
                <a:tc>
                  <a:txBody>
                    <a:bodyPr/>
                    <a:lstStyle/>
                    <a:p>
                      <a:pPr algn="ctr" fontAlgn="ctr"/>
                      <a:r>
                        <a:rPr lang="es-PE" sz="900" b="0" i="0" u="none" strike="noStrike">
                          <a:solidFill>
                            <a:srgbClr val="000000"/>
                          </a:solidFill>
                          <a:effectLst/>
                          <a:latin typeface="Calibri"/>
                        </a:rPr>
                        <a:t>III</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900" b="0" i="0" u="none" strike="noStrike">
                          <a:solidFill>
                            <a:srgbClr val="000000"/>
                          </a:solidFill>
                          <a:effectLst/>
                          <a:latin typeface="Calibri"/>
                        </a:rPr>
                        <a:t>Corte del Servicio</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86,46</a:t>
                      </a:r>
                      <a:endParaRPr lang="es-PE" sz="900" b="0"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86,46</a:t>
                      </a:r>
                      <a:endParaRPr lang="es-PE" sz="900" b="0" i="0" u="none" strike="noStrike" dirty="0">
                        <a:solidFill>
                          <a:srgbClr val="000000"/>
                        </a:solidFill>
                        <a:effectLst/>
                        <a:latin typeface="Calibri"/>
                      </a:endParaRP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900" b="0" i="0" u="none" strike="noStrike" dirty="0">
                          <a:solidFill>
                            <a:srgbClr val="000000"/>
                          </a:solidFill>
                          <a:effectLst/>
                          <a:latin typeface="Calibri"/>
                        </a:rPr>
                        <a:t>                        -   </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PE" sz="900" b="0" i="0" u="none" strike="noStrike" dirty="0">
                          <a:solidFill>
                            <a:srgbClr val="000000"/>
                          </a:solidFill>
                          <a:effectLst/>
                          <a:latin typeface="Calibri"/>
                        </a:rPr>
                        <a:t>                        -   </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3" name="2 Tabla"/>
          <p:cNvGraphicFramePr>
            <a:graphicFrameLocks noGrp="1"/>
          </p:cNvGraphicFramePr>
          <p:nvPr>
            <p:extLst/>
          </p:nvPr>
        </p:nvGraphicFramePr>
        <p:xfrm>
          <a:off x="452438" y="3873500"/>
          <a:ext cx="4248149" cy="1500187"/>
        </p:xfrm>
        <a:graphic>
          <a:graphicData uri="http://schemas.openxmlformats.org/drawingml/2006/table">
            <a:tbl>
              <a:tblPr/>
              <a:tblGrid>
                <a:gridCol w="288010"/>
                <a:gridCol w="1368048"/>
                <a:gridCol w="720025"/>
                <a:gridCol w="648023"/>
                <a:gridCol w="648023"/>
                <a:gridCol w="576020"/>
              </a:tblGrid>
              <a:tr h="314537">
                <a:tc rowSpan="2" gridSpan="2">
                  <a:txBody>
                    <a:bodyPr/>
                    <a:lstStyle/>
                    <a:p>
                      <a:pPr algn="ctr" fontAlgn="ctr"/>
                      <a:r>
                        <a:rPr lang="es-PE" sz="900" b="1" i="0" u="none" strike="noStrike" dirty="0">
                          <a:solidFill>
                            <a:srgbClr val="000000"/>
                          </a:solidFill>
                          <a:effectLst/>
                          <a:latin typeface="Calibri"/>
                        </a:rPr>
                        <a:t>Tipo de Corte</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hMerge="1">
                  <a:txBody>
                    <a:bodyPr/>
                    <a:lstStyle/>
                    <a:p>
                      <a:endParaRPr lang="es-PE"/>
                    </a:p>
                  </a:txBody>
                  <a:tcPr/>
                </a:tc>
                <a:tc gridSpan="4">
                  <a:txBody>
                    <a:bodyPr/>
                    <a:lstStyle/>
                    <a:p>
                      <a:pPr algn="ctr" fontAlgn="ctr"/>
                      <a:r>
                        <a:rPr lang="es-PE" sz="1000" b="1" i="0" u="none" strike="noStrike">
                          <a:solidFill>
                            <a:srgbClr val="000000"/>
                          </a:solidFill>
                          <a:effectLst/>
                          <a:latin typeface="Calibri"/>
                        </a:rPr>
                        <a:t>Categoría y características del consumidor (Cifras en US$)</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E"/>
                    </a:p>
                  </a:txBody>
                  <a:tcPr/>
                </a:tc>
                <a:tc hMerge="1">
                  <a:txBody>
                    <a:bodyPr/>
                    <a:lstStyle/>
                    <a:p>
                      <a:endParaRPr lang="es-PE"/>
                    </a:p>
                  </a:txBody>
                  <a:tcPr/>
                </a:tc>
                <a:tc hMerge="1">
                  <a:txBody>
                    <a:bodyPr/>
                    <a:lstStyle/>
                    <a:p>
                      <a:endParaRPr lang="es-PE"/>
                    </a:p>
                  </a:txBody>
                  <a:tcPr/>
                </a:tc>
              </a:tr>
              <a:tr h="421289">
                <a:tc gridSpan="2" vMerge="1">
                  <a:txBody>
                    <a:bodyPr/>
                    <a:lstStyle/>
                    <a:p>
                      <a:endParaRPr lang="es-PE"/>
                    </a:p>
                  </a:txBody>
                  <a:tcPr/>
                </a:tc>
                <a:tc hMerge="1" vMerge="1">
                  <a:txBody>
                    <a:bodyPr/>
                    <a:lstStyle/>
                    <a:p>
                      <a:endParaRPr lang="es-PE"/>
                    </a:p>
                  </a:txBody>
                  <a:tcPr/>
                </a:tc>
                <a:tc>
                  <a:txBody>
                    <a:bodyPr/>
                    <a:lstStyle/>
                    <a:p>
                      <a:pPr algn="ctr" fontAlgn="ctr"/>
                      <a:r>
                        <a:rPr lang="es-PE" sz="900" b="1" i="0" u="none" strike="noStrike" dirty="0">
                          <a:solidFill>
                            <a:srgbClr val="000000"/>
                          </a:solidFill>
                          <a:effectLst/>
                          <a:latin typeface="Calibri"/>
                        </a:rPr>
                        <a:t>Categoría B, C Industrial e IP</a:t>
                      </a:r>
                      <a:br>
                        <a:rPr lang="es-PE" sz="900" b="1" i="0" u="none" strike="noStrike" dirty="0">
                          <a:solidFill>
                            <a:srgbClr val="000000"/>
                          </a:solidFill>
                          <a:effectLst/>
                          <a:latin typeface="Calibri"/>
                        </a:rPr>
                      </a:br>
                      <a:r>
                        <a:rPr lang="es-PE" sz="900" b="1" i="0" u="none" strike="noStrike" dirty="0">
                          <a:solidFill>
                            <a:srgbClr val="000000"/>
                          </a:solidFill>
                          <a:effectLst/>
                          <a:latin typeface="Calibri"/>
                        </a:rPr>
                        <a:t>(Polietileno)</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Categoría B, C Industrial e IP - (Acero)</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Categoría D</a:t>
                      </a:r>
                      <a:br>
                        <a:rPr lang="es-PE" sz="900" b="1" i="0" u="none" strike="noStrike" dirty="0">
                          <a:solidFill>
                            <a:srgbClr val="000000"/>
                          </a:solidFill>
                          <a:effectLst/>
                          <a:latin typeface="Calibri"/>
                        </a:rPr>
                      </a:br>
                      <a:r>
                        <a:rPr lang="es-PE" sz="900" b="1" i="0" u="none" strike="noStrike" dirty="0">
                          <a:solidFill>
                            <a:srgbClr val="000000"/>
                          </a:solidFill>
                          <a:effectLst/>
                          <a:latin typeface="Calibri"/>
                        </a:rPr>
                        <a:t>(Polietileno)</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Categoría D</a:t>
                      </a:r>
                      <a:br>
                        <a:rPr lang="es-PE" sz="900" b="1" i="0" u="none" strike="noStrike" dirty="0">
                          <a:solidFill>
                            <a:srgbClr val="000000"/>
                          </a:solidFill>
                          <a:effectLst/>
                          <a:latin typeface="Calibri"/>
                        </a:rPr>
                      </a:br>
                      <a:r>
                        <a:rPr lang="es-PE" sz="900" b="1" i="0" u="none" strike="noStrike" dirty="0">
                          <a:solidFill>
                            <a:srgbClr val="000000"/>
                          </a:solidFill>
                          <a:effectLst/>
                          <a:latin typeface="Calibri"/>
                        </a:rPr>
                        <a:t>(Acero)</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84036">
                <a:tc>
                  <a:txBody>
                    <a:bodyPr/>
                    <a:lstStyle/>
                    <a:p>
                      <a:pPr algn="ctr" fontAlgn="ctr"/>
                      <a:r>
                        <a:rPr lang="es-PE" sz="1100" b="0" i="0" u="none" strike="noStrike">
                          <a:solidFill>
                            <a:srgbClr val="000000"/>
                          </a:solidFill>
                          <a:effectLst/>
                          <a:latin typeface="Calibri"/>
                        </a:rPr>
                        <a:t>I</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900" b="0" i="0" u="none" strike="noStrike">
                          <a:solidFill>
                            <a:srgbClr val="000000"/>
                          </a:solidFill>
                          <a:effectLst/>
                          <a:latin typeface="Calibri"/>
                        </a:rPr>
                        <a:t>Cierre</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Calibri"/>
                        </a:rPr>
                        <a:t>                        -   </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PE" sz="900" b="0" i="0" u="none" strike="noStrike">
                          <a:solidFill>
                            <a:srgbClr val="000000"/>
                          </a:solidFill>
                          <a:effectLst/>
                          <a:latin typeface="Calibri"/>
                        </a:rPr>
                        <a:t>                        -   </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ctr"/>
                      <a:r>
                        <a:rPr lang="es-PE" sz="900" b="0" i="0" u="none" strike="noStrike" dirty="0">
                          <a:solidFill>
                            <a:srgbClr val="000000"/>
                          </a:solidFill>
                          <a:effectLst/>
                          <a:latin typeface="Calibri"/>
                        </a:rPr>
                        <a:t>                        -   </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ctr"/>
                      <a:r>
                        <a:rPr lang="es-PE" sz="900" b="0" i="0" u="none" strike="noStrike">
                          <a:solidFill>
                            <a:srgbClr val="000000"/>
                          </a:solidFill>
                          <a:effectLst/>
                          <a:latin typeface="Calibri"/>
                        </a:rPr>
                        <a:t>                        -   </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r>
              <a:tr h="300203">
                <a:tc>
                  <a:txBody>
                    <a:bodyPr/>
                    <a:lstStyle/>
                    <a:p>
                      <a:pPr algn="ctr" fontAlgn="ctr"/>
                      <a:r>
                        <a:rPr lang="es-PE" sz="1100" b="0" i="0" u="none" strike="noStrike" dirty="0">
                          <a:solidFill>
                            <a:srgbClr val="000000"/>
                          </a:solidFill>
                          <a:effectLst/>
                          <a:latin typeface="Calibri"/>
                        </a:rPr>
                        <a:t>II</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900" b="0" i="0" u="none" strike="noStrike">
                          <a:solidFill>
                            <a:srgbClr val="000000"/>
                          </a:solidFill>
                          <a:effectLst/>
                          <a:latin typeface="Calibri"/>
                        </a:rPr>
                        <a:t>Retiro de componente de la Acometida</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Calibri"/>
                        </a:rPr>
                        <a:t>                        -   </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PE" sz="900" b="0" i="0" u="none" strike="noStrike">
                          <a:solidFill>
                            <a:srgbClr val="000000"/>
                          </a:solidFill>
                          <a:effectLst/>
                          <a:latin typeface="Calibri"/>
                        </a:rPr>
                        <a:t>                        -   </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ctr"/>
                      <a:r>
                        <a:rPr lang="es-PE" sz="900" b="0" i="0" u="none" strike="noStrike" dirty="0">
                          <a:solidFill>
                            <a:srgbClr val="000000"/>
                          </a:solidFill>
                          <a:effectLst/>
                          <a:latin typeface="Calibri"/>
                        </a:rPr>
                        <a:t>                        -   </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ctr"/>
                      <a:r>
                        <a:rPr lang="es-PE" sz="900" b="0" i="0" u="none" strike="noStrike" dirty="0">
                          <a:solidFill>
                            <a:srgbClr val="000000"/>
                          </a:solidFill>
                          <a:effectLst/>
                          <a:latin typeface="Calibri"/>
                        </a:rPr>
                        <a:t>                        -   </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r>
              <a:tr h="180122">
                <a:tc>
                  <a:txBody>
                    <a:bodyPr/>
                    <a:lstStyle/>
                    <a:p>
                      <a:pPr algn="ctr" fontAlgn="ctr"/>
                      <a:r>
                        <a:rPr lang="es-PE" sz="1100" b="0" i="0" u="none" strike="noStrike">
                          <a:solidFill>
                            <a:srgbClr val="000000"/>
                          </a:solidFill>
                          <a:effectLst/>
                          <a:latin typeface="Calibri"/>
                        </a:rPr>
                        <a:t>III</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900" b="0" i="0" u="none" strike="noStrike">
                          <a:solidFill>
                            <a:srgbClr val="000000"/>
                          </a:solidFill>
                          <a:effectLst/>
                          <a:latin typeface="Calibri"/>
                        </a:rPr>
                        <a:t>Corte del Servicio</a:t>
                      </a: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242,33</a:t>
                      </a:r>
                      <a:endParaRPr lang="es-PE" sz="900" b="0" i="0" u="none" strike="noStrike" dirty="0">
                        <a:solidFill>
                          <a:srgbClr val="000000"/>
                        </a:solidFill>
                        <a:effectLst/>
                        <a:latin typeface="Calibri"/>
                      </a:endParaRP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312,09</a:t>
                      </a:r>
                      <a:endParaRPr lang="es-PE" sz="900" b="0" i="0" u="none" strike="noStrike" dirty="0">
                        <a:solidFill>
                          <a:srgbClr val="000000"/>
                        </a:solidFill>
                        <a:effectLst/>
                        <a:latin typeface="Calibri"/>
                      </a:endParaRP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242,33</a:t>
                      </a:r>
                      <a:endParaRPr lang="es-PE" sz="900" b="0" i="0" u="none" strike="noStrike" dirty="0">
                        <a:solidFill>
                          <a:srgbClr val="000000"/>
                        </a:solidFill>
                        <a:effectLst/>
                        <a:latin typeface="Calibri"/>
                      </a:endParaRP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312,09</a:t>
                      </a:r>
                      <a:endParaRPr lang="es-PE" sz="900" b="0" i="0" u="none" strike="noStrike" dirty="0">
                        <a:solidFill>
                          <a:srgbClr val="000000"/>
                        </a:solidFill>
                        <a:effectLst/>
                        <a:latin typeface="Calibri"/>
                      </a:endParaRPr>
                    </a:p>
                  </a:txBody>
                  <a:tcPr marL="9524" marR="9524"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extLst/>
          </p:nvPr>
        </p:nvGraphicFramePr>
        <p:xfrm>
          <a:off x="4787900" y="2038350"/>
          <a:ext cx="4248150" cy="1663855"/>
        </p:xfrm>
        <a:graphic>
          <a:graphicData uri="http://schemas.openxmlformats.org/drawingml/2006/table">
            <a:tbl>
              <a:tblPr/>
              <a:tblGrid>
                <a:gridCol w="208890"/>
                <a:gridCol w="1446699"/>
                <a:gridCol w="648140"/>
                <a:gridCol w="576125"/>
                <a:gridCol w="720156"/>
                <a:gridCol w="648140"/>
              </a:tblGrid>
              <a:tr h="314241">
                <a:tc rowSpan="2" gridSpan="2">
                  <a:txBody>
                    <a:bodyPr/>
                    <a:lstStyle/>
                    <a:p>
                      <a:pPr algn="ctr" fontAlgn="ctr"/>
                      <a:r>
                        <a:rPr lang="es-PE" sz="900" b="1" i="0" u="none" strike="noStrike" dirty="0">
                          <a:solidFill>
                            <a:srgbClr val="000000"/>
                          </a:solidFill>
                          <a:effectLst/>
                          <a:latin typeface="Calibri"/>
                        </a:rPr>
                        <a:t>Tipo de Reconexión</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hMerge="1">
                  <a:txBody>
                    <a:bodyPr/>
                    <a:lstStyle/>
                    <a:p>
                      <a:endParaRPr lang="es-PE"/>
                    </a:p>
                  </a:txBody>
                  <a:tcPr/>
                </a:tc>
                <a:tc gridSpan="4">
                  <a:txBody>
                    <a:bodyPr/>
                    <a:lstStyle/>
                    <a:p>
                      <a:pPr algn="ctr" fontAlgn="ctr"/>
                      <a:r>
                        <a:rPr lang="es-PE" sz="1000" b="1" i="0" u="none" strike="noStrike" dirty="0">
                          <a:solidFill>
                            <a:srgbClr val="000000"/>
                          </a:solidFill>
                          <a:effectLst/>
                          <a:latin typeface="Calibri"/>
                        </a:rPr>
                        <a:t>Categoría y características del </a:t>
                      </a:r>
                      <a:r>
                        <a:rPr lang="es-PE" sz="1000" b="1" i="0" u="none" strike="noStrike" dirty="0" smtClean="0">
                          <a:solidFill>
                            <a:srgbClr val="000000"/>
                          </a:solidFill>
                          <a:effectLst/>
                          <a:latin typeface="Calibri"/>
                        </a:rPr>
                        <a:t>consumidor</a:t>
                      </a:r>
                    </a:p>
                    <a:p>
                      <a:pPr algn="ctr" fontAlgn="ctr"/>
                      <a:r>
                        <a:rPr lang="es-PE" sz="1000" b="1" i="0" u="none" strike="noStrike" dirty="0" smtClean="0">
                          <a:solidFill>
                            <a:srgbClr val="000000"/>
                          </a:solidFill>
                          <a:effectLst/>
                          <a:latin typeface="Calibri"/>
                        </a:rPr>
                        <a:t>(</a:t>
                      </a:r>
                      <a:r>
                        <a:rPr lang="es-PE" sz="1000" b="1" i="0" u="none" strike="noStrike" dirty="0">
                          <a:solidFill>
                            <a:srgbClr val="000000"/>
                          </a:solidFill>
                          <a:effectLst/>
                          <a:latin typeface="Calibri"/>
                        </a:rPr>
                        <a:t>Cifras en US$)</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E"/>
                    </a:p>
                  </a:txBody>
                  <a:tcPr/>
                </a:tc>
                <a:tc hMerge="1">
                  <a:txBody>
                    <a:bodyPr/>
                    <a:lstStyle/>
                    <a:p>
                      <a:endParaRPr lang="es-PE"/>
                    </a:p>
                  </a:txBody>
                  <a:tcPr/>
                </a:tc>
                <a:tc hMerge="1">
                  <a:txBody>
                    <a:bodyPr/>
                    <a:lstStyle/>
                    <a:p>
                      <a:endParaRPr lang="es-PE"/>
                    </a:p>
                  </a:txBody>
                  <a:tcPr/>
                </a:tc>
              </a:tr>
              <a:tr h="369730">
                <a:tc gridSpan="2" vMerge="1">
                  <a:txBody>
                    <a:bodyPr/>
                    <a:lstStyle/>
                    <a:p>
                      <a:endParaRPr lang="es-PE"/>
                    </a:p>
                  </a:txBody>
                  <a:tcPr/>
                </a:tc>
                <a:tc hMerge="1" vMerge="1">
                  <a:txBody>
                    <a:bodyPr/>
                    <a:lstStyle/>
                    <a:p>
                      <a:endParaRPr lang="es-PE"/>
                    </a:p>
                  </a:txBody>
                  <a:tcPr/>
                </a:tc>
                <a:tc>
                  <a:txBody>
                    <a:bodyPr/>
                    <a:lstStyle/>
                    <a:p>
                      <a:pPr algn="ctr" fontAlgn="ctr"/>
                      <a:r>
                        <a:rPr lang="es-PE" sz="900" b="1" i="0" u="none" strike="noStrike">
                          <a:solidFill>
                            <a:srgbClr val="000000"/>
                          </a:solidFill>
                          <a:effectLst/>
                          <a:latin typeface="Calibri"/>
                        </a:rPr>
                        <a:t>Categoría A</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a:solidFill>
                            <a:srgbClr val="000000"/>
                          </a:solidFill>
                          <a:effectLst/>
                          <a:latin typeface="Calibri"/>
                        </a:rPr>
                        <a:t>Categoría B Comercial</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Categoría B, C </a:t>
                      </a:r>
                      <a:r>
                        <a:rPr lang="es-PE" sz="900" b="1" i="0" u="none" strike="noStrike" dirty="0" smtClean="0">
                          <a:solidFill>
                            <a:srgbClr val="000000"/>
                          </a:solidFill>
                          <a:effectLst/>
                          <a:latin typeface="Calibri"/>
                        </a:rPr>
                        <a:t>Industrial</a:t>
                      </a:r>
                      <a:endParaRPr lang="es-PE" sz="900" b="1" i="0" u="none" strike="noStrike" dirty="0">
                        <a:solidFill>
                          <a:srgbClr val="000000"/>
                        </a:solidFill>
                        <a:effectLst/>
                        <a:latin typeface="Calibri"/>
                      </a:endParaRP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Categoría </a:t>
                      </a:r>
                      <a:r>
                        <a:rPr lang="es-PE" sz="900" b="1" i="0" u="none" strike="noStrike" dirty="0" smtClean="0">
                          <a:solidFill>
                            <a:srgbClr val="000000"/>
                          </a:solidFill>
                          <a:effectLst/>
                          <a:latin typeface="Calibri"/>
                        </a:rPr>
                        <a:t>D,P,E y REF</a:t>
                      </a:r>
                      <a:endParaRPr lang="es-PE" sz="900" b="1" i="0" u="none" strike="noStrike" dirty="0">
                        <a:solidFill>
                          <a:srgbClr val="000000"/>
                        </a:solidFill>
                        <a:effectLst/>
                        <a:latin typeface="Calibri"/>
                      </a:endParaRP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60986">
                <a:tc>
                  <a:txBody>
                    <a:bodyPr/>
                    <a:lstStyle/>
                    <a:p>
                      <a:pPr algn="ctr" fontAlgn="ctr"/>
                      <a:r>
                        <a:rPr lang="es-PE" sz="900" b="0" i="0" u="none" strike="noStrike">
                          <a:solidFill>
                            <a:srgbClr val="000000"/>
                          </a:solidFill>
                          <a:effectLst/>
                          <a:latin typeface="Calibri"/>
                        </a:rPr>
                        <a:t>I</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900" b="0" i="0" u="none" strike="noStrike" dirty="0">
                          <a:solidFill>
                            <a:srgbClr val="000000"/>
                          </a:solidFill>
                          <a:effectLst/>
                          <a:latin typeface="Calibri"/>
                        </a:rPr>
                        <a:t>Reconexión por Cierre</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7,53</a:t>
                      </a:r>
                      <a:endParaRPr lang="es-PE" sz="900" b="0" i="0" u="none" strike="noStrike" dirty="0">
                        <a:solidFill>
                          <a:srgbClr val="000000"/>
                        </a:solidFill>
                        <a:effectLst/>
                        <a:latin typeface="Calibri"/>
                      </a:endParaRP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7,53</a:t>
                      </a:r>
                      <a:endParaRPr lang="es-PE" sz="900" b="0" i="0" u="none" strike="noStrike" dirty="0">
                        <a:solidFill>
                          <a:srgbClr val="000000"/>
                        </a:solidFill>
                        <a:effectLst/>
                        <a:latin typeface="Calibri"/>
                      </a:endParaRP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46,66</a:t>
                      </a:r>
                      <a:endParaRPr lang="es-PE" sz="900" b="0" i="0" u="none" strike="noStrike" dirty="0">
                        <a:solidFill>
                          <a:srgbClr val="000000"/>
                        </a:solidFill>
                        <a:effectLst/>
                        <a:latin typeface="Calibri"/>
                      </a:endParaRP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46,66</a:t>
                      </a:r>
                      <a:endParaRPr lang="es-PE" sz="900" b="0" i="0" u="none" strike="noStrike" dirty="0">
                        <a:solidFill>
                          <a:srgbClr val="000000"/>
                        </a:solidFill>
                        <a:effectLst/>
                        <a:latin typeface="Calibri"/>
                      </a:endParaRP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83769">
                <a:tc>
                  <a:txBody>
                    <a:bodyPr/>
                    <a:lstStyle/>
                    <a:p>
                      <a:pPr algn="ctr" fontAlgn="ctr"/>
                      <a:r>
                        <a:rPr lang="es-PE" sz="900" b="0" i="0" u="none" strike="noStrike">
                          <a:solidFill>
                            <a:srgbClr val="000000"/>
                          </a:solidFill>
                          <a:effectLst/>
                          <a:latin typeface="Calibri"/>
                        </a:rPr>
                        <a:t>II</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900" b="0" i="0" u="none" strike="noStrike" dirty="0">
                          <a:solidFill>
                            <a:srgbClr val="000000"/>
                          </a:solidFill>
                          <a:effectLst/>
                          <a:latin typeface="Calibri"/>
                        </a:rPr>
                        <a:t>Reposición de componente de la Acometida</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14,97</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14,97</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N/A</a:t>
                      </a:r>
                      <a:endParaRPr lang="es-PE" sz="900" b="0" i="0" u="none" strike="noStrike" dirty="0">
                        <a:solidFill>
                          <a:srgbClr val="000000"/>
                        </a:solidFill>
                        <a:effectLst/>
                        <a:latin typeface="Calibri"/>
                      </a:endParaRP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N/A</a:t>
                      </a:r>
                      <a:endParaRPr lang="es-PE" sz="900" b="0" i="0" u="none" strike="noStrike" dirty="0">
                        <a:solidFill>
                          <a:srgbClr val="000000"/>
                        </a:solidFill>
                        <a:effectLst/>
                        <a:latin typeface="Calibri"/>
                      </a:endParaRP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34975">
                <a:tc>
                  <a:txBody>
                    <a:bodyPr/>
                    <a:lstStyle/>
                    <a:p>
                      <a:pPr algn="ctr" fontAlgn="ctr"/>
                      <a:r>
                        <a:rPr lang="es-PE" sz="900" b="0" i="0" u="none" strike="noStrike">
                          <a:solidFill>
                            <a:srgbClr val="000000"/>
                          </a:solidFill>
                          <a:effectLst/>
                          <a:latin typeface="Calibri"/>
                        </a:rPr>
                        <a:t>III</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900" b="0" i="0" u="none" strike="noStrike">
                          <a:solidFill>
                            <a:srgbClr val="000000"/>
                          </a:solidFill>
                          <a:effectLst/>
                          <a:latin typeface="Calibri"/>
                        </a:rPr>
                        <a:t>Reconexión por Corte del Servicio</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PE" sz="900" b="0" i="0" u="none" strike="noStrike" kern="1200" dirty="0" smtClean="0">
                          <a:solidFill>
                            <a:srgbClr val="000000"/>
                          </a:solidFill>
                          <a:effectLst/>
                          <a:latin typeface="Calibri"/>
                          <a:ea typeface="+mn-ea"/>
                          <a:cs typeface="+mn-cs"/>
                        </a:rPr>
                        <a:t>143,26   </a:t>
                      </a:r>
                      <a:endParaRPr lang="es-PE" sz="900" b="0" i="0" u="none" strike="noStrike" kern="1200" dirty="0">
                        <a:solidFill>
                          <a:srgbClr val="000000"/>
                        </a:solidFill>
                        <a:effectLst/>
                        <a:latin typeface="Calibri"/>
                        <a:ea typeface="+mn-ea"/>
                        <a:cs typeface="+mn-cs"/>
                      </a:endParaRP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PE" sz="900" b="0" i="0" u="none" strike="noStrike" kern="1200" dirty="0" smtClean="0">
                          <a:solidFill>
                            <a:srgbClr val="000000"/>
                          </a:solidFill>
                          <a:effectLst/>
                          <a:latin typeface="Calibri"/>
                          <a:ea typeface="+mn-ea"/>
                          <a:cs typeface="+mn-cs"/>
                        </a:rPr>
                        <a:t>143,26</a:t>
                      </a:r>
                      <a:endParaRPr lang="es-PE" sz="900" b="0" i="0" u="none" strike="noStrike" kern="1200" dirty="0">
                        <a:solidFill>
                          <a:srgbClr val="000000"/>
                        </a:solidFill>
                        <a:effectLst/>
                        <a:latin typeface="Calibri"/>
                        <a:ea typeface="+mn-ea"/>
                        <a:cs typeface="+mn-cs"/>
                      </a:endParaRP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900" b="0" i="0" u="none" strike="noStrike" dirty="0">
                          <a:solidFill>
                            <a:srgbClr val="000000"/>
                          </a:solidFill>
                          <a:effectLst/>
                          <a:latin typeface="Calibri"/>
                        </a:rPr>
                        <a:t>                        -   </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PE" sz="900" b="0" i="0" u="none" strike="noStrike" dirty="0">
                          <a:solidFill>
                            <a:srgbClr val="000000"/>
                          </a:solidFill>
                          <a:effectLst/>
                          <a:latin typeface="Calibri"/>
                        </a:rPr>
                        <a:t>                        -   </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5" name="4 Tabla"/>
          <p:cNvGraphicFramePr>
            <a:graphicFrameLocks noGrp="1"/>
          </p:cNvGraphicFramePr>
          <p:nvPr>
            <p:extLst/>
          </p:nvPr>
        </p:nvGraphicFramePr>
        <p:xfrm>
          <a:off x="4787900" y="3860800"/>
          <a:ext cx="4248150" cy="1801813"/>
        </p:xfrm>
        <a:graphic>
          <a:graphicData uri="http://schemas.openxmlformats.org/drawingml/2006/table">
            <a:tbl>
              <a:tblPr/>
              <a:tblGrid>
                <a:gridCol w="174375"/>
                <a:gridCol w="1409681"/>
                <a:gridCol w="720026"/>
                <a:gridCol w="648023"/>
                <a:gridCol w="629147"/>
                <a:gridCol w="666898"/>
              </a:tblGrid>
              <a:tr h="314340">
                <a:tc rowSpan="2" gridSpan="2">
                  <a:txBody>
                    <a:bodyPr/>
                    <a:lstStyle/>
                    <a:p>
                      <a:pPr algn="ctr" fontAlgn="ctr"/>
                      <a:r>
                        <a:rPr lang="es-PE" sz="900" b="1" i="0" u="none" strike="noStrike" dirty="0">
                          <a:solidFill>
                            <a:srgbClr val="000000"/>
                          </a:solidFill>
                          <a:effectLst/>
                          <a:latin typeface="Calibri"/>
                        </a:rPr>
                        <a:t>Tipo de Reconexión</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hMerge="1">
                  <a:txBody>
                    <a:bodyPr/>
                    <a:lstStyle/>
                    <a:p>
                      <a:endParaRPr lang="es-PE"/>
                    </a:p>
                  </a:txBody>
                  <a:tcPr/>
                </a:tc>
                <a:tc gridSpan="4">
                  <a:txBody>
                    <a:bodyPr/>
                    <a:lstStyle/>
                    <a:p>
                      <a:pPr algn="ctr" fontAlgn="ctr"/>
                      <a:r>
                        <a:rPr lang="es-PE" sz="1000" b="1" i="0" u="none" strike="noStrike" dirty="0">
                          <a:solidFill>
                            <a:srgbClr val="000000"/>
                          </a:solidFill>
                          <a:effectLst/>
                          <a:latin typeface="Calibri"/>
                        </a:rPr>
                        <a:t>Categoría y características del </a:t>
                      </a:r>
                      <a:r>
                        <a:rPr lang="es-PE" sz="1000" b="1" i="0" u="none" strike="noStrike" dirty="0" smtClean="0">
                          <a:solidFill>
                            <a:srgbClr val="000000"/>
                          </a:solidFill>
                          <a:effectLst/>
                          <a:latin typeface="Calibri"/>
                        </a:rPr>
                        <a:t>consumidor</a:t>
                      </a:r>
                    </a:p>
                    <a:p>
                      <a:pPr algn="ctr" fontAlgn="ctr"/>
                      <a:r>
                        <a:rPr lang="es-PE" sz="1000" b="1" i="0" u="none" strike="noStrike" dirty="0" smtClean="0">
                          <a:solidFill>
                            <a:srgbClr val="000000"/>
                          </a:solidFill>
                          <a:effectLst/>
                          <a:latin typeface="Calibri"/>
                        </a:rPr>
                        <a:t>(</a:t>
                      </a:r>
                      <a:r>
                        <a:rPr lang="es-PE" sz="1000" b="1" i="0" u="none" strike="noStrike" dirty="0">
                          <a:solidFill>
                            <a:srgbClr val="000000"/>
                          </a:solidFill>
                          <a:effectLst/>
                          <a:latin typeface="Calibri"/>
                        </a:rPr>
                        <a:t>Cifras en US$)</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s-PE"/>
                    </a:p>
                  </a:txBody>
                  <a:tcPr/>
                </a:tc>
                <a:tc hMerge="1">
                  <a:txBody>
                    <a:bodyPr/>
                    <a:lstStyle/>
                    <a:p>
                      <a:endParaRPr lang="es-PE"/>
                    </a:p>
                  </a:txBody>
                  <a:tcPr/>
                </a:tc>
                <a:tc hMerge="1">
                  <a:txBody>
                    <a:bodyPr/>
                    <a:lstStyle/>
                    <a:p>
                      <a:endParaRPr lang="es-PE"/>
                    </a:p>
                  </a:txBody>
                  <a:tcPr/>
                </a:tc>
              </a:tr>
              <a:tr h="558192">
                <a:tc gridSpan="2" vMerge="1">
                  <a:txBody>
                    <a:bodyPr/>
                    <a:lstStyle/>
                    <a:p>
                      <a:endParaRPr lang="es-PE"/>
                    </a:p>
                  </a:txBody>
                  <a:tcPr/>
                </a:tc>
                <a:tc hMerge="1" vMerge="1">
                  <a:txBody>
                    <a:bodyPr/>
                    <a:lstStyle/>
                    <a:p>
                      <a:endParaRPr lang="es-PE"/>
                    </a:p>
                  </a:txBody>
                  <a:tcPr/>
                </a:tc>
                <a:tc>
                  <a:txBody>
                    <a:bodyPr/>
                    <a:lstStyle/>
                    <a:p>
                      <a:pPr algn="ctr" fontAlgn="ctr"/>
                      <a:r>
                        <a:rPr lang="es-PE" sz="900" b="1" i="0" u="none" strike="noStrike" dirty="0">
                          <a:solidFill>
                            <a:srgbClr val="000000"/>
                          </a:solidFill>
                          <a:effectLst/>
                          <a:latin typeface="Calibri"/>
                        </a:rPr>
                        <a:t>Categoría B, C Industrial e IP</a:t>
                      </a:r>
                      <a:br>
                        <a:rPr lang="es-PE" sz="900" b="1" i="0" u="none" strike="noStrike" dirty="0">
                          <a:solidFill>
                            <a:srgbClr val="000000"/>
                          </a:solidFill>
                          <a:effectLst/>
                          <a:latin typeface="Calibri"/>
                        </a:rPr>
                      </a:br>
                      <a:r>
                        <a:rPr lang="es-PE" sz="900" b="1" i="0" u="none" strike="noStrike" dirty="0">
                          <a:solidFill>
                            <a:srgbClr val="000000"/>
                          </a:solidFill>
                          <a:effectLst/>
                          <a:latin typeface="Calibri"/>
                        </a:rPr>
                        <a:t>(Polietileno)</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Categoría B, C </a:t>
                      </a:r>
                      <a:r>
                        <a:rPr lang="es-PE" sz="900" b="1" i="0" u="none" strike="noStrike" dirty="0" smtClean="0">
                          <a:solidFill>
                            <a:srgbClr val="000000"/>
                          </a:solidFill>
                          <a:effectLst/>
                          <a:latin typeface="Calibri"/>
                        </a:rPr>
                        <a:t>Industrial</a:t>
                      </a:r>
                      <a:r>
                        <a:rPr lang="es-PE" sz="900" b="1" i="0" u="none" strike="noStrike" dirty="0">
                          <a:solidFill>
                            <a:srgbClr val="000000"/>
                          </a:solidFill>
                          <a:effectLst/>
                          <a:latin typeface="Calibri"/>
                        </a:rPr>
                        <a:t/>
                      </a:r>
                      <a:br>
                        <a:rPr lang="es-PE" sz="900" b="1" i="0" u="none" strike="noStrike" dirty="0">
                          <a:solidFill>
                            <a:srgbClr val="000000"/>
                          </a:solidFill>
                          <a:effectLst/>
                          <a:latin typeface="Calibri"/>
                        </a:rPr>
                      </a:br>
                      <a:r>
                        <a:rPr lang="es-PE" sz="900" b="1" i="0" u="none" strike="noStrike" dirty="0">
                          <a:solidFill>
                            <a:srgbClr val="000000"/>
                          </a:solidFill>
                          <a:effectLst/>
                          <a:latin typeface="Calibri"/>
                        </a:rPr>
                        <a:t>(Acero)</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a:solidFill>
                            <a:srgbClr val="000000"/>
                          </a:solidFill>
                          <a:effectLst/>
                          <a:latin typeface="Calibri"/>
                        </a:rPr>
                        <a:t>Categoría D</a:t>
                      </a:r>
                      <a:br>
                        <a:rPr lang="es-PE" sz="900" b="1" i="0" u="none" strike="noStrike">
                          <a:solidFill>
                            <a:srgbClr val="000000"/>
                          </a:solidFill>
                          <a:effectLst/>
                          <a:latin typeface="Calibri"/>
                        </a:rPr>
                      </a:br>
                      <a:r>
                        <a:rPr lang="es-PE" sz="900" b="1" i="0" u="none" strike="noStrike">
                          <a:solidFill>
                            <a:srgbClr val="000000"/>
                          </a:solidFill>
                          <a:effectLst/>
                          <a:latin typeface="Calibri"/>
                        </a:rPr>
                        <a:t>(Polietileno)</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E" sz="900" b="1" i="0" u="none" strike="noStrike" dirty="0">
                          <a:solidFill>
                            <a:srgbClr val="000000"/>
                          </a:solidFill>
                          <a:effectLst/>
                          <a:latin typeface="Calibri"/>
                        </a:rPr>
                        <a:t>Categoría </a:t>
                      </a:r>
                      <a:r>
                        <a:rPr lang="es-PE" sz="900" b="1" i="0" u="none" strike="noStrike" dirty="0" smtClean="0">
                          <a:solidFill>
                            <a:srgbClr val="000000"/>
                          </a:solidFill>
                          <a:effectLst/>
                          <a:latin typeface="Calibri"/>
                        </a:rPr>
                        <a:t>D, E y REF</a:t>
                      </a:r>
                      <a:r>
                        <a:rPr lang="es-PE" sz="900" b="1" i="0" u="none" strike="noStrike" dirty="0">
                          <a:solidFill>
                            <a:srgbClr val="000000"/>
                          </a:solidFill>
                          <a:effectLst/>
                          <a:latin typeface="Calibri"/>
                        </a:rPr>
                        <a:t/>
                      </a:r>
                      <a:br>
                        <a:rPr lang="es-PE" sz="900" b="1" i="0" u="none" strike="noStrike" dirty="0">
                          <a:solidFill>
                            <a:srgbClr val="000000"/>
                          </a:solidFill>
                          <a:effectLst/>
                          <a:latin typeface="Calibri"/>
                        </a:rPr>
                      </a:br>
                      <a:r>
                        <a:rPr lang="es-PE" sz="900" b="1" i="0" u="none" strike="noStrike" dirty="0">
                          <a:solidFill>
                            <a:srgbClr val="000000"/>
                          </a:solidFill>
                          <a:effectLst/>
                          <a:latin typeface="Calibri"/>
                        </a:rPr>
                        <a:t>(Acero)</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83859">
                <a:tc>
                  <a:txBody>
                    <a:bodyPr/>
                    <a:lstStyle/>
                    <a:p>
                      <a:pPr algn="ctr" fontAlgn="ctr"/>
                      <a:r>
                        <a:rPr lang="es-PE" sz="900" b="0" i="0" u="none" strike="noStrike">
                          <a:solidFill>
                            <a:srgbClr val="000000"/>
                          </a:solidFill>
                          <a:effectLst/>
                          <a:latin typeface="Calibri"/>
                        </a:rPr>
                        <a:t>I</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900" b="0" i="0" u="none" strike="noStrike">
                          <a:solidFill>
                            <a:srgbClr val="000000"/>
                          </a:solidFill>
                          <a:effectLst/>
                          <a:latin typeface="Calibri"/>
                        </a:rPr>
                        <a:t>Reconexión por Cierre</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a:solidFill>
                            <a:srgbClr val="000000"/>
                          </a:solidFill>
                          <a:effectLst/>
                          <a:latin typeface="Calibri"/>
                        </a:rPr>
                        <a:t>                        -   </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PE" sz="900" b="0" i="0" u="none" strike="noStrike" dirty="0">
                          <a:solidFill>
                            <a:srgbClr val="000000"/>
                          </a:solidFill>
                          <a:effectLst/>
                          <a:latin typeface="Calibri"/>
                        </a:rPr>
                        <a:t>                        -   </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PE" sz="900" b="0" i="0" u="none" strike="noStrike" dirty="0">
                          <a:solidFill>
                            <a:srgbClr val="000000"/>
                          </a:solidFill>
                          <a:effectLst/>
                          <a:latin typeface="Calibri"/>
                        </a:rPr>
                        <a:t>                        -   </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PE" sz="900" b="0" i="0" u="none" strike="noStrike">
                          <a:solidFill>
                            <a:srgbClr val="000000"/>
                          </a:solidFill>
                          <a:effectLst/>
                          <a:latin typeface="Calibri"/>
                        </a:rPr>
                        <a:t>                        -   </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r>
              <a:tr h="283859">
                <a:tc>
                  <a:txBody>
                    <a:bodyPr/>
                    <a:lstStyle/>
                    <a:p>
                      <a:pPr algn="ctr" fontAlgn="ctr"/>
                      <a:r>
                        <a:rPr lang="es-PE" sz="900" b="0" i="0" u="none" strike="noStrike">
                          <a:solidFill>
                            <a:srgbClr val="000000"/>
                          </a:solidFill>
                          <a:effectLst/>
                          <a:latin typeface="Calibri"/>
                        </a:rPr>
                        <a:t>II</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900" b="0" i="0" u="none" strike="noStrike" dirty="0">
                          <a:solidFill>
                            <a:srgbClr val="000000"/>
                          </a:solidFill>
                          <a:effectLst/>
                          <a:latin typeface="Calibri"/>
                        </a:rPr>
                        <a:t>Reposición de componente de la Acometida</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a:solidFill>
                            <a:srgbClr val="000000"/>
                          </a:solidFill>
                          <a:effectLst/>
                          <a:latin typeface="Calibri"/>
                        </a:rPr>
                        <a:t>                        -   </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PE" sz="900" b="0" i="0" u="none" strike="noStrike" dirty="0">
                          <a:solidFill>
                            <a:srgbClr val="000000"/>
                          </a:solidFill>
                          <a:effectLst/>
                          <a:latin typeface="Calibri"/>
                        </a:rPr>
                        <a:t>                        -   </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PE" sz="900" b="0" i="0" u="none" strike="noStrike" dirty="0">
                          <a:solidFill>
                            <a:srgbClr val="000000"/>
                          </a:solidFill>
                          <a:effectLst/>
                          <a:latin typeface="Calibri"/>
                        </a:rPr>
                        <a:t>                        -   </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es-PE" sz="900" b="0" i="0" u="none" strike="noStrike" dirty="0">
                          <a:solidFill>
                            <a:srgbClr val="000000"/>
                          </a:solidFill>
                          <a:effectLst/>
                          <a:latin typeface="Calibri"/>
                        </a:rPr>
                        <a:t>                        -   </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r>
              <a:tr h="361563">
                <a:tc>
                  <a:txBody>
                    <a:bodyPr/>
                    <a:lstStyle/>
                    <a:p>
                      <a:pPr algn="ctr" fontAlgn="ctr"/>
                      <a:r>
                        <a:rPr lang="es-PE" sz="900" b="0" i="0" u="none" strike="noStrike">
                          <a:solidFill>
                            <a:srgbClr val="000000"/>
                          </a:solidFill>
                          <a:effectLst/>
                          <a:latin typeface="Calibri"/>
                        </a:rPr>
                        <a:t>III</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900" b="0" i="0" u="none" strike="noStrike">
                          <a:solidFill>
                            <a:srgbClr val="000000"/>
                          </a:solidFill>
                          <a:effectLst/>
                          <a:latin typeface="Calibri"/>
                        </a:rPr>
                        <a:t>Reconexión por Corte del Servicio</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270,31</a:t>
                      </a:r>
                      <a:endParaRPr lang="es-PE" sz="900" b="0" i="0" u="none" strike="noStrike" dirty="0">
                        <a:solidFill>
                          <a:srgbClr val="000000"/>
                        </a:solidFill>
                        <a:effectLst/>
                        <a:latin typeface="Calibri"/>
                      </a:endParaRP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364,87</a:t>
                      </a:r>
                      <a:endParaRPr lang="es-PE" sz="900" b="0" i="0" u="none" strike="noStrike" dirty="0">
                        <a:solidFill>
                          <a:srgbClr val="000000"/>
                        </a:solidFill>
                        <a:effectLst/>
                        <a:latin typeface="Calibri"/>
                      </a:endParaRP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270,31</a:t>
                      </a:r>
                      <a:endParaRPr lang="es-PE" sz="900" b="0" i="0" u="none" strike="noStrike" dirty="0">
                        <a:solidFill>
                          <a:srgbClr val="000000"/>
                        </a:solidFill>
                        <a:effectLst/>
                        <a:latin typeface="Calibri"/>
                      </a:endParaRP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smtClean="0">
                          <a:solidFill>
                            <a:srgbClr val="000000"/>
                          </a:solidFill>
                          <a:effectLst/>
                          <a:latin typeface="Calibri"/>
                        </a:rPr>
                        <a:t>364,87</a:t>
                      </a:r>
                      <a:endParaRPr lang="es-PE" sz="900" b="0" i="0" u="none" strike="noStrike" dirty="0">
                        <a:solidFill>
                          <a:srgbClr val="000000"/>
                        </a:solidFill>
                        <a:effectLst/>
                        <a:latin typeface="Calibri"/>
                      </a:endParaRP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7 Rectángulo"/>
          <p:cNvSpPr>
            <a:spLocks noChangeArrowheads="1"/>
          </p:cNvSpPr>
          <p:nvPr/>
        </p:nvSpPr>
        <p:spPr bwMode="auto">
          <a:xfrm>
            <a:off x="539552" y="1310403"/>
            <a:ext cx="849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PE" altLang="es-PE" b="1" dirty="0">
                <a:solidFill>
                  <a:srgbClr val="FF0000"/>
                </a:solidFill>
                <a:latin typeface="Calibri" pitchFamily="34" charset="0"/>
              </a:rPr>
              <a:t>CARGOS COMPLEMENTARIOS </a:t>
            </a:r>
            <a:r>
              <a:rPr lang="es-PE" altLang="es-PE" b="1" dirty="0" smtClean="0">
                <a:solidFill>
                  <a:srgbClr val="FF0000"/>
                </a:solidFill>
                <a:latin typeface="Calibri" pitchFamily="34" charset="0"/>
              </a:rPr>
              <a:t>(parte 2)</a:t>
            </a:r>
            <a:endParaRPr lang="es-PE" altLang="es-PE" b="1" dirty="0">
              <a:solidFill>
                <a:srgbClr val="FF0000"/>
              </a:solidFill>
              <a:latin typeface="Calibri" pitchFamily="34" charset="0"/>
            </a:endParaRPr>
          </a:p>
        </p:txBody>
      </p:sp>
      <p:sp>
        <p:nvSpPr>
          <p:cNvPr id="7" name="Marcador de número de diapositiva 6"/>
          <p:cNvSpPr>
            <a:spLocks noGrp="1"/>
          </p:cNvSpPr>
          <p:nvPr>
            <p:ph type="sldNum" sz="quarter" idx="12"/>
          </p:nvPr>
        </p:nvSpPr>
        <p:spPr/>
        <p:txBody>
          <a:bodyPr/>
          <a:lstStyle/>
          <a:p>
            <a:pPr>
              <a:defRPr/>
            </a:pPr>
            <a:fld id="{18466620-94DA-4231-A454-CA48E26884D0}" type="slidenum">
              <a:rPr lang="es-ES" smtClean="0"/>
              <a:pPr>
                <a:defRPr/>
              </a:pPr>
              <a:t>48</a:t>
            </a:fld>
            <a:endParaRPr lang="es-ES"/>
          </a:p>
        </p:txBody>
      </p:sp>
    </p:spTree>
    <p:extLst>
      <p:ext uri="{BB962C8B-B14F-4D97-AF65-F5344CB8AC3E}">
        <p14:creationId xmlns:p14="http://schemas.microsoft.com/office/powerpoint/2010/main" val="22299872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75306" y="2780928"/>
            <a:ext cx="6911066" cy="1077218"/>
          </a:xfrm>
          <a:prstGeom prst="rect">
            <a:avLst/>
          </a:prstGeom>
          <a:noFill/>
        </p:spPr>
        <p:txBody>
          <a:bodyPr wrap="square" rtlCol="0">
            <a:spAutoFit/>
          </a:bodyPr>
          <a:lstStyle/>
          <a:p>
            <a:r>
              <a:rPr lang="es-PE" sz="3200" b="1" dirty="0" smtClean="0"/>
              <a:t>COMPARACIÓN DE LAS TARIFAS APROBADAS</a:t>
            </a:r>
            <a:endParaRPr lang="es-PE" sz="3200" b="1" dirty="0"/>
          </a:p>
        </p:txBody>
      </p:sp>
      <p:cxnSp>
        <p:nvCxnSpPr>
          <p:cNvPr id="3" name="2 Conector recto"/>
          <p:cNvCxnSpPr/>
          <p:nvPr/>
        </p:nvCxnSpPr>
        <p:spPr>
          <a:xfrm>
            <a:off x="917619" y="3302260"/>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470347" y="3302260"/>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Marcador de número de diapositiva 5"/>
          <p:cNvSpPr>
            <a:spLocks noGrp="1"/>
          </p:cNvSpPr>
          <p:nvPr>
            <p:ph type="sldNum" sz="quarter" idx="12"/>
          </p:nvPr>
        </p:nvSpPr>
        <p:spPr/>
        <p:txBody>
          <a:bodyPr/>
          <a:lstStyle/>
          <a:p>
            <a:pPr>
              <a:defRPr/>
            </a:pPr>
            <a:fld id="{18466620-94DA-4231-A454-CA48E26884D0}" type="slidenum">
              <a:rPr lang="es-ES" smtClean="0"/>
              <a:pPr>
                <a:defRPr/>
              </a:pPr>
              <a:t>49</a:t>
            </a:fld>
            <a:endParaRPr lang="es-ES"/>
          </a:p>
        </p:txBody>
      </p:sp>
    </p:spTree>
    <p:extLst>
      <p:ext uri="{BB962C8B-B14F-4D97-AF65-F5344CB8AC3E}">
        <p14:creationId xmlns:p14="http://schemas.microsoft.com/office/powerpoint/2010/main" val="2564072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Criterios </a:t>
            </a:r>
            <a:r>
              <a:rPr lang="es-PE" dirty="0" smtClean="0"/>
              <a:t>Básicos </a:t>
            </a:r>
            <a:endParaRPr lang="es-ES" dirty="0"/>
          </a:p>
        </p:txBody>
      </p:sp>
      <p:sp>
        <p:nvSpPr>
          <p:cNvPr id="3" name="Marcador de contenido 2"/>
          <p:cNvSpPr>
            <a:spLocks noGrp="1"/>
          </p:cNvSpPr>
          <p:nvPr>
            <p:ph idx="1"/>
          </p:nvPr>
        </p:nvSpPr>
        <p:spPr>
          <a:xfrm>
            <a:off x="457200" y="1927225"/>
            <a:ext cx="8336422" cy="4525963"/>
          </a:xfrm>
        </p:spPr>
        <p:txBody>
          <a:bodyPr/>
          <a:lstStyle/>
          <a:p>
            <a:pPr>
              <a:spcBef>
                <a:spcPts val="600"/>
              </a:spcBef>
              <a:spcAft>
                <a:spcPts val="600"/>
              </a:spcAft>
            </a:pPr>
            <a:r>
              <a:rPr lang="es-ES" sz="2000" b="0" dirty="0"/>
              <a:t>Las tarifas de distribución evaluadas en el presente documento tienen como </a:t>
            </a:r>
            <a:r>
              <a:rPr lang="es-ES" sz="2000" b="0" dirty="0" smtClean="0"/>
              <a:t>base el </a:t>
            </a:r>
            <a:r>
              <a:rPr lang="es-ES" sz="2000" b="0" dirty="0"/>
              <a:t>Plan de Desarrollo Inicial propuesto por la empresa </a:t>
            </a:r>
            <a:r>
              <a:rPr lang="es-ES" sz="2000" b="0" dirty="0" smtClean="0"/>
              <a:t>peticionaria.</a:t>
            </a:r>
          </a:p>
          <a:p>
            <a:pPr>
              <a:spcBef>
                <a:spcPts val="600"/>
              </a:spcBef>
              <a:spcAft>
                <a:spcPts val="600"/>
              </a:spcAft>
            </a:pPr>
            <a:r>
              <a:rPr lang="es-ES" sz="2000" b="0" dirty="0" smtClean="0"/>
              <a:t>La </a:t>
            </a:r>
            <a:r>
              <a:rPr lang="es-ES" sz="2000" b="0" dirty="0"/>
              <a:t>valorización de esta infraestructura se realiza con costos unitarios eficientes definidos en Baremo de Costos  de la </a:t>
            </a:r>
            <a:r>
              <a:rPr lang="es-ES" sz="2000" b="0" dirty="0" smtClean="0"/>
              <a:t>GART.</a:t>
            </a:r>
          </a:p>
          <a:p>
            <a:pPr>
              <a:spcBef>
                <a:spcPts val="600"/>
              </a:spcBef>
              <a:spcAft>
                <a:spcPts val="600"/>
              </a:spcAft>
            </a:pPr>
            <a:r>
              <a:rPr lang="es-ES" sz="2000" b="0" dirty="0" smtClean="0"/>
              <a:t>La determinación </a:t>
            </a:r>
            <a:r>
              <a:rPr lang="es-ES" sz="2000" b="0" dirty="0"/>
              <a:t>de los Costos de </a:t>
            </a:r>
            <a:r>
              <a:rPr lang="es-ES" sz="2000" b="0" dirty="0" smtClean="0"/>
              <a:t>Explotación </a:t>
            </a:r>
            <a:r>
              <a:rPr lang="es-PE" sz="2000" b="0" dirty="0" smtClean="0"/>
              <a:t>se </a:t>
            </a:r>
            <a:r>
              <a:rPr lang="es-PE" sz="2000" b="0" dirty="0"/>
              <a:t>desarrollan bajo el esquema de </a:t>
            </a:r>
            <a:r>
              <a:rPr lang="es-ES" sz="2000" b="0" dirty="0"/>
              <a:t>Empresa Modelo Eficiente</a:t>
            </a:r>
            <a:r>
              <a:rPr lang="es-ES" sz="2000" b="0" dirty="0" smtClean="0"/>
              <a:t>.</a:t>
            </a:r>
          </a:p>
          <a:p>
            <a:pPr>
              <a:spcBef>
                <a:spcPts val="600"/>
              </a:spcBef>
              <a:spcAft>
                <a:spcPts val="600"/>
              </a:spcAft>
            </a:pPr>
            <a:r>
              <a:rPr lang="es-PE" sz="2000" b="0" dirty="0" smtClean="0"/>
              <a:t>Las tarifas </a:t>
            </a:r>
            <a:r>
              <a:rPr lang="es-ES" sz="2000" b="0" dirty="0"/>
              <a:t>busca promover el acceso al gas natural de los diferentes tipos de consumidores, garantizando que las tarifas </a:t>
            </a:r>
            <a:r>
              <a:rPr lang="es-ES" sz="2000" b="0" dirty="0" smtClean="0"/>
              <a:t>deben representar </a:t>
            </a:r>
            <a:r>
              <a:rPr lang="es-ES" sz="2000" b="0" dirty="0"/>
              <a:t>un nivel de ahorro con respecto al uso del combustible </a:t>
            </a:r>
            <a:r>
              <a:rPr lang="es-ES" sz="2000" b="0" dirty="0" smtClean="0"/>
              <a:t>sustituto (mínimo 20%) y deben </a:t>
            </a:r>
            <a:r>
              <a:rPr lang="es-ES" sz="2000" b="0" dirty="0"/>
              <a:t>ser decreciente con el incremento del volumen típico de la </a:t>
            </a:r>
            <a:r>
              <a:rPr lang="es-ES" sz="2000" b="0" dirty="0" smtClean="0"/>
              <a:t>categoría.</a:t>
            </a:r>
            <a:endParaRPr lang="es-ES" sz="2000" b="0" dirty="0"/>
          </a:p>
          <a:p>
            <a:endParaRPr lang="es-ES" sz="2000" b="0" dirty="0" smtClean="0"/>
          </a:p>
          <a:p>
            <a:endParaRPr lang="es-ES" sz="2000" b="0" dirty="0"/>
          </a:p>
          <a:p>
            <a:endParaRPr lang="es-ES" sz="2000" b="0" dirty="0" smtClean="0"/>
          </a:p>
          <a:p>
            <a:endParaRPr lang="es-ES" sz="2000" b="0" dirty="0" smtClean="0"/>
          </a:p>
          <a:p>
            <a:endParaRPr lang="es-ES" sz="2000" b="0" dirty="0"/>
          </a:p>
        </p:txBody>
      </p:sp>
      <p:sp>
        <p:nvSpPr>
          <p:cNvPr id="4" name="Marcador de número de diapositiva 3"/>
          <p:cNvSpPr>
            <a:spLocks noGrp="1"/>
          </p:cNvSpPr>
          <p:nvPr>
            <p:ph type="sldNum" sz="quarter" idx="12"/>
          </p:nvPr>
        </p:nvSpPr>
        <p:spPr/>
        <p:txBody>
          <a:bodyPr/>
          <a:lstStyle/>
          <a:p>
            <a:pPr>
              <a:defRPr/>
            </a:pPr>
            <a:fld id="{13AA389B-0E5D-486F-A6CD-9D1EC8AC9508}" type="slidenum">
              <a:rPr lang="es-ES" smtClean="0"/>
              <a:pPr>
                <a:defRPr/>
              </a:pPr>
              <a:t>5</a:t>
            </a:fld>
            <a:endParaRPr lang="es-ES"/>
          </a:p>
        </p:txBody>
      </p:sp>
    </p:spTree>
    <p:extLst>
      <p:ext uri="{BB962C8B-B14F-4D97-AF65-F5344CB8AC3E}">
        <p14:creationId xmlns:p14="http://schemas.microsoft.com/office/powerpoint/2010/main" val="37390436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a:spLocks noGrp="1"/>
          </p:cNvSpPr>
          <p:nvPr>
            <p:ph type="title"/>
          </p:nvPr>
        </p:nvSpPr>
        <p:spPr>
          <a:xfrm>
            <a:off x="487017" y="981522"/>
            <a:ext cx="8229600" cy="790575"/>
          </a:xfrm>
        </p:spPr>
        <p:txBody>
          <a:bodyPr/>
          <a:lstStyle/>
          <a:p>
            <a:r>
              <a:rPr lang="es-PE" dirty="0" smtClean="0"/>
              <a:t>Equivalencia de Pago del Consumidor Residencial</a:t>
            </a:r>
            <a:endParaRPr lang="es-PE" dirty="0"/>
          </a:p>
        </p:txBody>
      </p:sp>
      <p:graphicFrame>
        <p:nvGraphicFramePr>
          <p:cNvPr id="4" name="3 Tabla"/>
          <p:cNvGraphicFramePr>
            <a:graphicFrameLocks noGrp="1"/>
          </p:cNvGraphicFramePr>
          <p:nvPr>
            <p:extLst>
              <p:ext uri="{D42A27DB-BD31-4B8C-83A1-F6EECF244321}">
                <p14:modId xmlns:p14="http://schemas.microsoft.com/office/powerpoint/2010/main" val="1115991797"/>
              </p:ext>
            </p:extLst>
          </p:nvPr>
        </p:nvGraphicFramePr>
        <p:xfrm>
          <a:off x="569369" y="1844824"/>
          <a:ext cx="8208912" cy="3785803"/>
        </p:xfrm>
        <a:graphic>
          <a:graphicData uri="http://schemas.openxmlformats.org/drawingml/2006/table">
            <a:tbl>
              <a:tblPr/>
              <a:tblGrid>
                <a:gridCol w="2144919"/>
                <a:gridCol w="921608"/>
                <a:gridCol w="1076231"/>
                <a:gridCol w="980535"/>
                <a:gridCol w="853371"/>
                <a:gridCol w="1107699"/>
                <a:gridCol w="1124549"/>
              </a:tblGrid>
              <a:tr h="302900">
                <a:tc rowSpan="3">
                  <a:txBody>
                    <a:bodyPr/>
                    <a:lstStyle/>
                    <a:p>
                      <a:pPr algn="ctr" fontAlgn="ctr"/>
                      <a:r>
                        <a:rPr lang="es-PE" sz="1800" b="1" i="0" u="none" strike="noStrike" dirty="0">
                          <a:solidFill>
                            <a:srgbClr val="FFFFFF"/>
                          </a:solidFill>
                          <a:effectLst/>
                          <a:latin typeface="Calibri"/>
                        </a:rPr>
                        <a:t>Rubro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gridSpan="6">
                  <a:txBody>
                    <a:bodyPr/>
                    <a:lstStyle/>
                    <a:p>
                      <a:pPr algn="ctr" fontAlgn="b"/>
                      <a:r>
                        <a:rPr lang="es-PE" sz="1800" b="1" i="0" u="none" strike="noStrike">
                          <a:solidFill>
                            <a:srgbClr val="FFFFFF"/>
                          </a:solidFill>
                          <a:effectLst/>
                          <a:latin typeface="Calibri"/>
                        </a:rPr>
                        <a:t>Tarifa media de distribución (US$/MMBTU)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r h="302900">
                <a:tc vMerge="1">
                  <a:txBody>
                    <a:bodyPr/>
                    <a:lstStyle/>
                    <a:p>
                      <a:endParaRPr lang="es-PE"/>
                    </a:p>
                  </a:txBody>
                  <a:tcPr/>
                </a:tc>
                <a:tc rowSpan="2">
                  <a:txBody>
                    <a:bodyPr/>
                    <a:lstStyle/>
                    <a:p>
                      <a:pPr algn="ctr" fontAlgn="ctr"/>
                      <a:r>
                        <a:rPr lang="es-PE" sz="1800" b="1" i="0" u="none" strike="noStrike" dirty="0" smtClean="0">
                          <a:solidFill>
                            <a:srgbClr val="FFFFFF"/>
                          </a:solidFill>
                          <a:effectLst/>
                          <a:latin typeface="Calibri"/>
                        </a:rPr>
                        <a:t>Cálidda (*)</a:t>
                      </a:r>
                      <a:endParaRPr lang="es-PE" sz="1800" b="1" i="0" u="none" strike="noStrike" dirty="0">
                        <a:solidFill>
                          <a:srgbClr val="FFFFFF"/>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rowSpan="2">
                  <a:txBody>
                    <a:bodyPr/>
                    <a:lstStyle/>
                    <a:p>
                      <a:pPr algn="ctr" fontAlgn="ctr"/>
                      <a:r>
                        <a:rPr lang="es-PE" sz="1800" b="1" i="0" u="none" strike="noStrike">
                          <a:solidFill>
                            <a:srgbClr val="FFFFFF"/>
                          </a:solidFill>
                          <a:effectLst/>
                          <a:latin typeface="Calibri"/>
                        </a:rPr>
                        <a:t>Contugas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rowSpan="2">
                  <a:txBody>
                    <a:bodyPr/>
                    <a:lstStyle/>
                    <a:p>
                      <a:pPr algn="ctr" fontAlgn="ctr"/>
                      <a:r>
                        <a:rPr lang="es-PE" sz="1800" b="1" i="0" u="none" strike="noStrike" dirty="0">
                          <a:solidFill>
                            <a:srgbClr val="FFFFFF"/>
                          </a:solidFill>
                          <a:effectLst/>
                          <a:latin typeface="Calibri"/>
                        </a:rPr>
                        <a:t>Gases del </a:t>
                      </a:r>
                      <a:r>
                        <a:rPr lang="es-PE" sz="1800" b="1" i="0" u="none" strike="noStrike" dirty="0" smtClean="0">
                          <a:solidFill>
                            <a:srgbClr val="FFFFFF"/>
                          </a:solidFill>
                          <a:effectLst/>
                          <a:latin typeface="Calibri"/>
                        </a:rPr>
                        <a:t>Pacifico (**)</a:t>
                      </a:r>
                      <a:endParaRPr lang="es-PE" sz="1800" b="1" i="0" u="none" strike="noStrike" dirty="0">
                        <a:solidFill>
                          <a:srgbClr val="FFFFFF"/>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rowSpan="2">
                  <a:txBody>
                    <a:bodyPr/>
                    <a:lstStyle/>
                    <a:p>
                      <a:pPr algn="ctr" fontAlgn="ctr"/>
                      <a:r>
                        <a:rPr lang="es-PE" sz="1800" b="1" i="0" u="none" strike="noStrike" dirty="0" smtClean="0">
                          <a:solidFill>
                            <a:srgbClr val="FFFFFF"/>
                          </a:solidFill>
                          <a:effectLst/>
                          <a:latin typeface="Calibri"/>
                        </a:rPr>
                        <a:t>Fenosa (**)</a:t>
                      </a:r>
                      <a:endParaRPr lang="es-PE" sz="1800" b="1" i="0" u="none" strike="noStrike" dirty="0">
                        <a:solidFill>
                          <a:srgbClr val="FFFFFF"/>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gridSpan="2">
                  <a:txBody>
                    <a:bodyPr/>
                    <a:lstStyle/>
                    <a:p>
                      <a:pPr algn="ctr" fontAlgn="ctr"/>
                      <a:r>
                        <a:rPr lang="es-PE" sz="1800" b="1" i="0" u="none" strike="noStrike" dirty="0" smtClean="0">
                          <a:solidFill>
                            <a:srgbClr val="FFFFFF"/>
                          </a:solidFill>
                          <a:effectLst/>
                          <a:latin typeface="Calibri"/>
                        </a:rPr>
                        <a:t>Osinergmin-Piura</a:t>
                      </a:r>
                      <a:endParaRPr lang="es-PE" sz="1800" b="1" i="0" u="none" strike="noStrike" dirty="0">
                        <a:solidFill>
                          <a:srgbClr val="FFFFFF"/>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8602"/>
                    </a:solidFill>
                  </a:tcPr>
                </a:tc>
                <a:tc hMerge="1">
                  <a:txBody>
                    <a:bodyPr/>
                    <a:lstStyle/>
                    <a:p>
                      <a:endParaRPr lang="es-PE"/>
                    </a:p>
                  </a:txBody>
                  <a:tcPr/>
                </a:tc>
              </a:tr>
              <a:tr h="618336">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1800" b="1" i="0" u="none" strike="noStrike" dirty="0">
                          <a:solidFill>
                            <a:srgbClr val="FFFFFF"/>
                          </a:solidFill>
                          <a:effectLst/>
                          <a:latin typeface="Calibri"/>
                        </a:rPr>
                        <a:t>Base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8602"/>
                    </a:solidFill>
                  </a:tcPr>
                </a:tc>
                <a:tc>
                  <a:txBody>
                    <a:bodyPr/>
                    <a:lstStyle/>
                    <a:p>
                      <a:pPr algn="ctr" fontAlgn="ctr"/>
                      <a:r>
                        <a:rPr lang="es-PE" sz="1800" b="1" i="0" u="none" strike="noStrike" dirty="0">
                          <a:solidFill>
                            <a:srgbClr val="FFFFFF"/>
                          </a:solidFill>
                          <a:effectLst/>
                          <a:latin typeface="Calibri"/>
                        </a:rPr>
                        <a:t>Alternativo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8602"/>
                    </a:solidFill>
                  </a:tcPr>
                </a:tc>
              </a:tr>
              <a:tr h="288476">
                <a:tc>
                  <a:txBody>
                    <a:bodyPr/>
                    <a:lstStyle/>
                    <a:p>
                      <a:pPr algn="l" fontAlgn="b"/>
                      <a:r>
                        <a:rPr lang="es-PE" sz="1600" b="0" i="0" u="none" strike="noStrike">
                          <a:solidFill>
                            <a:srgbClr val="000000"/>
                          </a:solidFill>
                          <a:effectLst/>
                          <a:latin typeface="Calibri"/>
                        </a:rPr>
                        <a:t>Distribución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4.93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476">
                <a:tc>
                  <a:txBody>
                    <a:bodyPr/>
                    <a:lstStyle/>
                    <a:p>
                      <a:pPr algn="l" fontAlgn="b"/>
                      <a:r>
                        <a:rPr lang="es-PE" sz="1600" b="0" i="0" u="none" strike="noStrike">
                          <a:solidFill>
                            <a:srgbClr val="000000"/>
                          </a:solidFill>
                          <a:effectLst/>
                          <a:latin typeface="Calibri"/>
                        </a:rPr>
                        <a:t>MDCL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476">
                <a:tc>
                  <a:txBody>
                    <a:bodyPr/>
                    <a:lstStyle/>
                    <a:p>
                      <a:pPr algn="l" fontAlgn="b"/>
                      <a:r>
                        <a:rPr lang="es-PE" sz="1600" b="0" i="0" u="none" strike="noStrike">
                          <a:solidFill>
                            <a:srgbClr val="000000"/>
                          </a:solidFill>
                          <a:effectLst/>
                          <a:latin typeface="Calibri"/>
                        </a:rPr>
                        <a:t>PG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2.997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3.780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3.780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476">
                <a:tc>
                  <a:txBody>
                    <a:bodyPr/>
                    <a:lstStyle/>
                    <a:p>
                      <a:pPr algn="l" fontAlgn="b"/>
                      <a:r>
                        <a:rPr lang="es-PE" sz="1600" b="0" i="0" u="none" strike="noStrike">
                          <a:solidFill>
                            <a:srgbClr val="000000"/>
                          </a:solidFill>
                          <a:effectLst/>
                          <a:latin typeface="Calibri"/>
                        </a:rPr>
                        <a:t>Transporte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0.9844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0.9844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3.3200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3.3800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476">
                <a:tc>
                  <a:txBody>
                    <a:bodyPr/>
                    <a:lstStyle/>
                    <a:p>
                      <a:pPr algn="l" fontAlgn="b"/>
                      <a:r>
                        <a:rPr lang="es-PE" sz="1600" b="1" i="0" u="none" strike="noStrike">
                          <a:solidFill>
                            <a:srgbClr val="000000"/>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8.92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11.68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859">
                <a:tc>
                  <a:txBody>
                    <a:bodyPr/>
                    <a:lstStyle/>
                    <a:p>
                      <a:pPr algn="l" fontAlgn="b"/>
                      <a:endParaRPr lang="es-PE"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476">
                <a:tc>
                  <a:txBody>
                    <a:bodyPr/>
                    <a:lstStyle/>
                    <a:p>
                      <a:pPr algn="l" fontAlgn="b"/>
                      <a:r>
                        <a:rPr lang="es-PE" sz="1600" b="0" i="0" u="none" strike="noStrike">
                          <a:solidFill>
                            <a:srgbClr val="000000"/>
                          </a:solidFill>
                          <a:effectLst/>
                          <a:latin typeface="Calibri"/>
                        </a:rPr>
                        <a:t>Pago  (s/IGV)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476">
                <a:tc>
                  <a:txBody>
                    <a:bodyPr/>
                    <a:lstStyle/>
                    <a:p>
                      <a:pPr algn="l" fontAlgn="b"/>
                      <a:r>
                        <a:rPr lang="es-PE" sz="1600" b="0" i="0" u="none" strike="noStrike">
                          <a:solidFill>
                            <a:srgbClr val="000000"/>
                          </a:solidFill>
                          <a:effectLst/>
                          <a:latin typeface="Calibri"/>
                        </a:rPr>
                        <a:t>IGV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a:solidFill>
                            <a:srgbClr val="000000"/>
                          </a:solidFill>
                          <a:effectLst/>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476">
                <a:tc>
                  <a:txBody>
                    <a:bodyPr/>
                    <a:lstStyle/>
                    <a:p>
                      <a:pPr algn="l" fontAlgn="b"/>
                      <a:r>
                        <a:rPr lang="es-PE" sz="1600" b="1" i="0" u="none" strike="noStrike">
                          <a:solidFill>
                            <a:srgbClr val="000000"/>
                          </a:solidFill>
                          <a:effectLst/>
                          <a:latin typeface="Calibri"/>
                        </a:rPr>
                        <a:t>Pago  (c/IGV)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a:solidFill>
                            <a:srgbClr val="000000"/>
                          </a:solidFill>
                          <a:effectLst/>
                          <a:latin typeface="Calibri"/>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1" i="0" u="none" strike="noStrike" dirty="0">
                          <a:solidFill>
                            <a:srgbClr val="000000"/>
                          </a:solidFill>
                          <a:effectLst/>
                          <a:latin typeface="Calibri"/>
                        </a:rPr>
                        <a:t>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4 Rectángulo redondeado"/>
          <p:cNvSpPr/>
          <p:nvPr/>
        </p:nvSpPr>
        <p:spPr>
          <a:xfrm>
            <a:off x="6606278" y="2983781"/>
            <a:ext cx="2304256" cy="2893491"/>
          </a:xfrm>
          <a:prstGeom prst="roundRect">
            <a:avLst>
              <a:gd name="adj" fmla="val 23036"/>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CuadroTexto"/>
          <p:cNvSpPr txBox="1"/>
          <p:nvPr/>
        </p:nvSpPr>
        <p:spPr>
          <a:xfrm>
            <a:off x="611560" y="5715730"/>
            <a:ext cx="5032916" cy="584775"/>
          </a:xfrm>
          <a:prstGeom prst="rect">
            <a:avLst/>
          </a:prstGeom>
          <a:noFill/>
        </p:spPr>
        <p:txBody>
          <a:bodyPr wrap="none" rtlCol="0">
            <a:spAutoFit/>
          </a:bodyPr>
          <a:lstStyle/>
          <a:p>
            <a:r>
              <a:rPr lang="es-PE" sz="1600" b="1" dirty="0" smtClean="0">
                <a:solidFill>
                  <a:srgbClr val="0000FF"/>
                </a:solidFill>
                <a:effectLst>
                  <a:outerShdw blurRad="38100" dist="38100" dir="2700000" algn="tl">
                    <a:srgbClr val="000000">
                      <a:alpha val="43137"/>
                    </a:srgbClr>
                  </a:outerShdw>
                </a:effectLst>
              </a:rPr>
              <a:t>(*) : Tarifa no incluye el Mecanismo de Promoción</a:t>
            </a:r>
          </a:p>
          <a:p>
            <a:r>
              <a:rPr lang="es-PE" sz="1600" b="1" dirty="0" smtClean="0">
                <a:solidFill>
                  <a:srgbClr val="0000FF"/>
                </a:solidFill>
                <a:effectLst>
                  <a:outerShdw blurRad="38100" dist="38100" dir="2700000" algn="tl">
                    <a:srgbClr val="000000">
                      <a:alpha val="43137"/>
                    </a:srgbClr>
                  </a:outerShdw>
                </a:effectLst>
              </a:rPr>
              <a:t>(**): Tarifa no incluye el Margen de promoción </a:t>
            </a:r>
            <a:endParaRPr lang="es-PE" sz="1600" b="1" dirty="0">
              <a:solidFill>
                <a:srgbClr val="0000FF"/>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pPr>
              <a:defRPr/>
            </a:pPr>
            <a:fld id="{13AA389B-0E5D-486F-A6CD-9D1EC8AC9508}" type="slidenum">
              <a:rPr lang="es-ES" smtClean="0"/>
              <a:pPr>
                <a:defRPr/>
              </a:pPr>
              <a:t>50</a:t>
            </a:fld>
            <a:endParaRPr lang="es-ES"/>
          </a:p>
        </p:txBody>
      </p:sp>
    </p:spTree>
    <p:extLst>
      <p:ext uri="{BB962C8B-B14F-4D97-AF65-F5344CB8AC3E}">
        <p14:creationId xmlns:p14="http://schemas.microsoft.com/office/powerpoint/2010/main" val="985959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7 Gráfico"/>
          <p:cNvGraphicFramePr>
            <a:graphicFrameLocks/>
          </p:cNvGraphicFramePr>
          <p:nvPr>
            <p:extLst>
              <p:ext uri="{D42A27DB-BD31-4B8C-83A1-F6EECF244321}">
                <p14:modId xmlns:p14="http://schemas.microsoft.com/office/powerpoint/2010/main" val="1057612076"/>
              </p:ext>
            </p:extLst>
          </p:nvPr>
        </p:nvGraphicFramePr>
        <p:xfrm>
          <a:off x="760100" y="1920088"/>
          <a:ext cx="5796644" cy="4394228"/>
        </p:xfrm>
        <a:graphic>
          <a:graphicData uri="http://schemas.openxmlformats.org/drawingml/2006/chart">
            <c:chart xmlns:c="http://schemas.openxmlformats.org/drawingml/2006/chart" xmlns:r="http://schemas.openxmlformats.org/officeDocument/2006/relationships" r:id="rId2"/>
          </a:graphicData>
        </a:graphic>
      </p:graphicFrame>
      <p:sp>
        <p:nvSpPr>
          <p:cNvPr id="20" name="1 Título"/>
          <p:cNvSpPr>
            <a:spLocks noGrp="1"/>
          </p:cNvSpPr>
          <p:nvPr>
            <p:ph type="title"/>
          </p:nvPr>
        </p:nvSpPr>
        <p:spPr>
          <a:xfrm>
            <a:off x="497056" y="1149706"/>
            <a:ext cx="8229600" cy="790575"/>
          </a:xfrm>
        </p:spPr>
        <p:txBody>
          <a:bodyPr/>
          <a:lstStyle/>
          <a:p>
            <a:r>
              <a:rPr lang="es-PE" dirty="0" smtClean="0"/>
              <a:t>Equivalencia de Pago del Consumidor Residencial</a:t>
            </a:r>
            <a:endParaRPr lang="es-PE" dirty="0"/>
          </a:p>
        </p:txBody>
      </p:sp>
      <p:sp>
        <p:nvSpPr>
          <p:cNvPr id="8" name="7 CuadroTexto"/>
          <p:cNvSpPr txBox="1"/>
          <p:nvPr/>
        </p:nvSpPr>
        <p:spPr>
          <a:xfrm>
            <a:off x="1462554" y="3092042"/>
            <a:ext cx="595035" cy="369332"/>
          </a:xfrm>
          <a:prstGeom prst="rect">
            <a:avLst/>
          </a:prstGeom>
          <a:noFill/>
        </p:spPr>
        <p:txBody>
          <a:bodyPr wrap="none" rtlCol="0">
            <a:spAutoFit/>
          </a:bodyPr>
          <a:lstStyle/>
          <a:p>
            <a:r>
              <a:rPr lang="es-PE" dirty="0" smtClean="0">
                <a:latin typeface="Arial Narrow" panose="020B0606020202030204" pitchFamily="34" charset="0"/>
              </a:rPr>
              <a:t>Lima</a:t>
            </a:r>
            <a:endParaRPr lang="es-PE" dirty="0">
              <a:latin typeface="Arial Narrow" panose="020B0606020202030204" pitchFamily="34" charset="0"/>
            </a:endParaRPr>
          </a:p>
        </p:txBody>
      </p:sp>
      <p:sp>
        <p:nvSpPr>
          <p:cNvPr id="27" name="26 CuadroTexto"/>
          <p:cNvSpPr txBox="1"/>
          <p:nvPr/>
        </p:nvSpPr>
        <p:spPr>
          <a:xfrm>
            <a:off x="2326650" y="3071087"/>
            <a:ext cx="437940" cy="369332"/>
          </a:xfrm>
          <a:prstGeom prst="rect">
            <a:avLst/>
          </a:prstGeom>
          <a:noFill/>
        </p:spPr>
        <p:txBody>
          <a:bodyPr wrap="none" rtlCol="0">
            <a:spAutoFit/>
          </a:bodyPr>
          <a:lstStyle/>
          <a:p>
            <a:r>
              <a:rPr lang="es-PE" dirty="0" smtClean="0">
                <a:latin typeface="Arial Narrow" panose="020B0606020202030204" pitchFamily="34" charset="0"/>
              </a:rPr>
              <a:t>Ica</a:t>
            </a:r>
            <a:endParaRPr lang="es-PE" dirty="0">
              <a:latin typeface="Arial Narrow" panose="020B0606020202030204" pitchFamily="34" charset="0"/>
            </a:endParaRPr>
          </a:p>
        </p:txBody>
      </p:sp>
      <p:sp>
        <p:nvSpPr>
          <p:cNvPr id="28" name="27 CuadroTexto"/>
          <p:cNvSpPr txBox="1"/>
          <p:nvPr/>
        </p:nvSpPr>
        <p:spPr>
          <a:xfrm>
            <a:off x="2931288" y="2843548"/>
            <a:ext cx="936103" cy="646331"/>
          </a:xfrm>
          <a:prstGeom prst="rect">
            <a:avLst/>
          </a:prstGeom>
          <a:noFill/>
        </p:spPr>
        <p:txBody>
          <a:bodyPr wrap="square" rtlCol="0">
            <a:spAutoFit/>
          </a:bodyPr>
          <a:lstStyle/>
          <a:p>
            <a:pPr algn="ctr"/>
            <a:r>
              <a:rPr lang="es-PE" dirty="0" smtClean="0">
                <a:latin typeface="Arial Narrow" panose="020B0606020202030204" pitchFamily="34" charset="0"/>
              </a:rPr>
              <a:t>Norte del País</a:t>
            </a:r>
            <a:endParaRPr lang="es-PE" dirty="0">
              <a:latin typeface="Arial Narrow" panose="020B0606020202030204" pitchFamily="34" charset="0"/>
            </a:endParaRPr>
          </a:p>
        </p:txBody>
      </p:sp>
      <p:sp>
        <p:nvSpPr>
          <p:cNvPr id="29" name="28 CuadroTexto"/>
          <p:cNvSpPr txBox="1"/>
          <p:nvPr/>
        </p:nvSpPr>
        <p:spPr>
          <a:xfrm>
            <a:off x="3766810" y="2885578"/>
            <a:ext cx="936103" cy="646331"/>
          </a:xfrm>
          <a:prstGeom prst="rect">
            <a:avLst/>
          </a:prstGeom>
          <a:noFill/>
        </p:spPr>
        <p:txBody>
          <a:bodyPr wrap="square" rtlCol="0">
            <a:spAutoFit/>
          </a:bodyPr>
          <a:lstStyle/>
          <a:p>
            <a:pPr algn="ctr"/>
            <a:r>
              <a:rPr lang="es-PE" dirty="0" smtClean="0">
                <a:latin typeface="Arial Narrow" panose="020B0606020202030204" pitchFamily="34" charset="0"/>
              </a:rPr>
              <a:t>Sur del País</a:t>
            </a:r>
            <a:endParaRPr lang="es-PE" dirty="0">
              <a:latin typeface="Arial Narrow" panose="020B0606020202030204" pitchFamily="34" charset="0"/>
            </a:endParaRPr>
          </a:p>
        </p:txBody>
      </p:sp>
      <p:sp>
        <p:nvSpPr>
          <p:cNvPr id="30" name="29 CuadroTexto"/>
          <p:cNvSpPr txBox="1"/>
          <p:nvPr/>
        </p:nvSpPr>
        <p:spPr>
          <a:xfrm>
            <a:off x="4918938" y="2700912"/>
            <a:ext cx="936103" cy="369332"/>
          </a:xfrm>
          <a:prstGeom prst="rect">
            <a:avLst/>
          </a:prstGeom>
          <a:noFill/>
        </p:spPr>
        <p:txBody>
          <a:bodyPr wrap="square" rtlCol="0">
            <a:spAutoFit/>
          </a:bodyPr>
          <a:lstStyle/>
          <a:p>
            <a:pPr algn="ctr"/>
            <a:r>
              <a:rPr lang="es-PE" b="1" dirty="0" smtClean="0">
                <a:effectLst>
                  <a:outerShdw blurRad="38100" dist="38100" dir="2700000" algn="tl">
                    <a:srgbClr val="000000">
                      <a:alpha val="43137"/>
                    </a:srgbClr>
                  </a:outerShdw>
                </a:effectLst>
              </a:rPr>
              <a:t>Piura</a:t>
            </a:r>
            <a:endParaRPr lang="es-PE" b="1" dirty="0">
              <a:effectLst>
                <a:outerShdw blurRad="38100" dist="38100" dir="2700000" algn="tl">
                  <a:srgbClr val="000000">
                    <a:alpha val="43137"/>
                  </a:srgbClr>
                </a:outerShdw>
              </a:effectLst>
            </a:endParaRPr>
          </a:p>
        </p:txBody>
      </p:sp>
      <p:grpSp>
        <p:nvGrpSpPr>
          <p:cNvPr id="33" name="32 Grupo"/>
          <p:cNvGrpSpPr/>
          <p:nvPr/>
        </p:nvGrpSpPr>
        <p:grpSpPr>
          <a:xfrm>
            <a:off x="4644008" y="2242964"/>
            <a:ext cx="1618680" cy="2887216"/>
            <a:chOff x="4408934" y="2018818"/>
            <a:chExt cx="1603226" cy="3210382"/>
          </a:xfrm>
        </p:grpSpPr>
        <p:cxnSp>
          <p:nvCxnSpPr>
            <p:cNvPr id="31" name="30 Conector recto"/>
            <p:cNvCxnSpPr/>
            <p:nvPr/>
          </p:nvCxnSpPr>
          <p:spPr>
            <a:xfrm flipV="1">
              <a:off x="4408934" y="2018818"/>
              <a:ext cx="0" cy="321038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6012160" y="2018818"/>
              <a:ext cx="0" cy="321038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33 CuadroTexto"/>
          <p:cNvSpPr txBox="1"/>
          <p:nvPr/>
        </p:nvSpPr>
        <p:spPr>
          <a:xfrm rot="16200000">
            <a:off x="-1218418" y="3649559"/>
            <a:ext cx="3744936" cy="369332"/>
          </a:xfrm>
          <a:prstGeom prst="rect">
            <a:avLst/>
          </a:prstGeom>
          <a:noFill/>
        </p:spPr>
        <p:txBody>
          <a:bodyPr wrap="none" rtlCol="0">
            <a:spAutoFit/>
          </a:bodyPr>
          <a:lstStyle/>
          <a:p>
            <a:r>
              <a:rPr lang="es-PE" b="1" dirty="0" smtClean="0">
                <a:effectLst>
                  <a:outerShdw blurRad="38100" dist="38100" dir="2700000" algn="tl">
                    <a:srgbClr val="000000">
                      <a:alpha val="43137"/>
                    </a:srgbClr>
                  </a:outerShdw>
                </a:effectLst>
                <a:latin typeface="Arial Narrow" panose="020B0606020202030204" pitchFamily="34" charset="0"/>
              </a:rPr>
              <a:t>Pago por el Balón Equivalente (</a:t>
            </a:r>
            <a:r>
              <a:rPr lang="es-PE" b="1" dirty="0" err="1" smtClean="0">
                <a:effectLst>
                  <a:outerShdw blurRad="38100" dist="38100" dir="2700000" algn="tl">
                    <a:srgbClr val="000000">
                      <a:alpha val="43137"/>
                    </a:srgbClr>
                  </a:outerShdw>
                </a:effectLst>
                <a:latin typeface="Arial Narrow" panose="020B0606020202030204" pitchFamily="34" charset="0"/>
              </a:rPr>
              <a:t>Inc</a:t>
            </a:r>
            <a:r>
              <a:rPr lang="es-PE" b="1" dirty="0" smtClean="0">
                <a:effectLst>
                  <a:outerShdw blurRad="38100" dist="38100" dir="2700000" algn="tl">
                    <a:srgbClr val="000000">
                      <a:alpha val="43137"/>
                    </a:srgbClr>
                  </a:outerShdw>
                </a:effectLst>
                <a:latin typeface="Arial Narrow" panose="020B0606020202030204" pitchFamily="34" charset="0"/>
              </a:rPr>
              <a:t> IGV)</a:t>
            </a:r>
            <a:endParaRPr lang="es-PE" b="1" dirty="0">
              <a:effectLst>
                <a:outerShdw blurRad="38100" dist="38100" dir="2700000" algn="tl">
                  <a:srgbClr val="000000">
                    <a:alpha val="43137"/>
                  </a:srgbClr>
                </a:outerShdw>
              </a:effectLst>
              <a:latin typeface="Arial Narrow" panose="020B0606020202030204" pitchFamily="34" charset="0"/>
            </a:endParaRPr>
          </a:p>
        </p:txBody>
      </p:sp>
      <p:sp>
        <p:nvSpPr>
          <p:cNvPr id="35" name="34 CuadroTexto"/>
          <p:cNvSpPr txBox="1"/>
          <p:nvPr/>
        </p:nvSpPr>
        <p:spPr>
          <a:xfrm>
            <a:off x="3081982" y="5949280"/>
            <a:ext cx="1152880" cy="369332"/>
          </a:xfrm>
          <a:prstGeom prst="rect">
            <a:avLst/>
          </a:prstGeom>
          <a:noFill/>
        </p:spPr>
        <p:txBody>
          <a:bodyPr wrap="none" rtlCol="0">
            <a:spAutoFit/>
          </a:bodyPr>
          <a:lstStyle/>
          <a:p>
            <a:r>
              <a:rPr lang="es-PE" b="1" dirty="0" smtClean="0">
                <a:effectLst>
                  <a:outerShdw blurRad="38100" dist="38100" dir="2700000" algn="tl">
                    <a:srgbClr val="000000">
                      <a:alpha val="43137"/>
                    </a:srgbClr>
                  </a:outerShdw>
                </a:effectLst>
                <a:latin typeface="Arial Narrow" panose="020B0606020202030204" pitchFamily="34" charset="0"/>
              </a:rPr>
              <a:t>Concesión</a:t>
            </a:r>
            <a:endParaRPr lang="es-PE" b="1" dirty="0">
              <a:effectLst>
                <a:outerShdw blurRad="38100" dist="38100" dir="2700000" algn="tl">
                  <a:srgbClr val="000000">
                    <a:alpha val="43137"/>
                  </a:srgbClr>
                </a:outerShdw>
              </a:effectLst>
              <a:latin typeface="Arial Narrow" panose="020B0606020202030204" pitchFamily="34" charset="0"/>
            </a:endParaRPr>
          </a:p>
        </p:txBody>
      </p:sp>
      <p:grpSp>
        <p:nvGrpSpPr>
          <p:cNvPr id="38" name="37 Grupo"/>
          <p:cNvGrpSpPr/>
          <p:nvPr/>
        </p:nvGrpSpPr>
        <p:grpSpPr>
          <a:xfrm>
            <a:off x="6201866" y="2204864"/>
            <a:ext cx="2762622" cy="3622252"/>
            <a:chOff x="6201866" y="2204864"/>
            <a:chExt cx="2762622" cy="3622252"/>
          </a:xfrm>
        </p:grpSpPr>
        <p:grpSp>
          <p:nvGrpSpPr>
            <p:cNvPr id="7" name="6 Grupo"/>
            <p:cNvGrpSpPr/>
            <p:nvPr/>
          </p:nvGrpSpPr>
          <p:grpSpPr>
            <a:xfrm>
              <a:off x="6201866" y="2242964"/>
              <a:ext cx="2762622" cy="2865813"/>
              <a:chOff x="6439150" y="2348880"/>
              <a:chExt cx="2165298" cy="2880320"/>
            </a:xfrm>
          </p:grpSpPr>
          <p:cxnSp>
            <p:nvCxnSpPr>
              <p:cNvPr id="3" name="2 Conector recto"/>
              <p:cNvCxnSpPr/>
              <p:nvPr/>
            </p:nvCxnSpPr>
            <p:spPr>
              <a:xfrm>
                <a:off x="6516216" y="2348880"/>
                <a:ext cx="208823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6516216" y="5229200"/>
                <a:ext cx="208823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6516216" y="2761878"/>
                <a:ext cx="208823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6439150" y="3169543"/>
                <a:ext cx="208823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6439150" y="3573016"/>
                <a:ext cx="208823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6516216" y="4005064"/>
                <a:ext cx="208823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6516216" y="4389487"/>
                <a:ext cx="208823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6516216" y="4812010"/>
                <a:ext cx="208823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5" name="Picture 4" descr="http://cubainternacional.com/156-home_default/4-balones-para-gas-excepto-con-gas-freon.jpg"/>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17323" t="2319" r="17583" b="2623"/>
            <a:stretch/>
          </p:blipFill>
          <p:spPr bwMode="auto">
            <a:xfrm>
              <a:off x="6503114" y="2204864"/>
              <a:ext cx="1627251" cy="2880320"/>
            </a:xfrm>
            <a:prstGeom prst="rect">
              <a:avLst/>
            </a:prstGeom>
            <a:noFill/>
            <a:extLst>
              <a:ext uri="{909E8E84-426E-40DD-AFC4-6F175D3DCCD1}">
                <a14:hiddenFill xmlns:a14="http://schemas.microsoft.com/office/drawing/2010/main">
                  <a:solidFill>
                    <a:srgbClr val="FFFFFF"/>
                  </a:solidFill>
                </a14:hiddenFill>
              </a:ext>
            </a:extLst>
          </p:spPr>
        </p:pic>
        <p:sp>
          <p:nvSpPr>
            <p:cNvPr id="26" name="25 CuadroTexto"/>
            <p:cNvSpPr txBox="1"/>
            <p:nvPr/>
          </p:nvSpPr>
          <p:spPr>
            <a:xfrm>
              <a:off x="6809071" y="5180785"/>
              <a:ext cx="1015335" cy="646331"/>
            </a:xfrm>
            <a:prstGeom prst="rect">
              <a:avLst/>
            </a:prstGeom>
            <a:noFill/>
          </p:spPr>
          <p:txBody>
            <a:bodyPr wrap="square" rtlCol="0">
              <a:spAutoFit/>
            </a:bodyPr>
            <a:lstStyle/>
            <a:p>
              <a:r>
                <a:rPr lang="es-PE" dirty="0" smtClean="0"/>
                <a:t>1 Balón de GLP</a:t>
              </a:r>
              <a:endParaRPr lang="es-PE" dirty="0"/>
            </a:p>
          </p:txBody>
        </p:sp>
        <p:cxnSp>
          <p:nvCxnSpPr>
            <p:cNvPr id="37" name="36 Conector recto"/>
            <p:cNvCxnSpPr/>
            <p:nvPr/>
          </p:nvCxnSpPr>
          <p:spPr>
            <a:xfrm>
              <a:off x="6215082" y="5108777"/>
              <a:ext cx="274940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40 CuadroTexto"/>
          <p:cNvSpPr txBox="1"/>
          <p:nvPr/>
        </p:nvSpPr>
        <p:spPr>
          <a:xfrm>
            <a:off x="5051218" y="5918502"/>
            <a:ext cx="3515706" cy="430887"/>
          </a:xfrm>
          <a:prstGeom prst="rect">
            <a:avLst/>
          </a:prstGeom>
          <a:noFill/>
        </p:spPr>
        <p:txBody>
          <a:bodyPr wrap="none" rtlCol="0">
            <a:spAutoFit/>
          </a:bodyPr>
          <a:lstStyle/>
          <a:p>
            <a:r>
              <a:rPr lang="es-PE" sz="1100" b="1" dirty="0" smtClean="0">
                <a:solidFill>
                  <a:srgbClr val="0000FF"/>
                </a:solidFill>
                <a:effectLst>
                  <a:outerShdw blurRad="38100" dist="38100" dir="2700000" algn="tl">
                    <a:srgbClr val="000000">
                      <a:alpha val="43137"/>
                    </a:srgbClr>
                  </a:outerShdw>
                </a:effectLst>
              </a:rPr>
              <a:t>(*) : Tarifa no incluye el Mecanismo de Promoción</a:t>
            </a:r>
          </a:p>
          <a:p>
            <a:r>
              <a:rPr lang="es-PE" sz="1100" b="1" dirty="0" smtClean="0">
                <a:solidFill>
                  <a:srgbClr val="0000FF"/>
                </a:solidFill>
                <a:effectLst>
                  <a:outerShdw blurRad="38100" dist="38100" dir="2700000" algn="tl">
                    <a:srgbClr val="000000">
                      <a:alpha val="43137"/>
                    </a:srgbClr>
                  </a:outerShdw>
                </a:effectLst>
              </a:rPr>
              <a:t>(**): Tarifa no incluye el Margen de promoción </a:t>
            </a:r>
            <a:endParaRPr lang="es-PE" sz="1100" b="1" dirty="0">
              <a:solidFill>
                <a:srgbClr val="0000FF"/>
              </a:solidFill>
              <a:effectLst>
                <a:outerShdw blurRad="38100" dist="38100" dir="2700000" algn="tl">
                  <a:srgbClr val="000000">
                    <a:alpha val="43137"/>
                  </a:srgbClr>
                </a:outerShdw>
              </a:effectLst>
            </a:endParaRPr>
          </a:p>
        </p:txBody>
      </p:sp>
      <p:sp>
        <p:nvSpPr>
          <p:cNvPr id="2" name="1 CuadroTexto"/>
          <p:cNvSpPr txBox="1"/>
          <p:nvPr/>
        </p:nvSpPr>
        <p:spPr>
          <a:xfrm>
            <a:off x="9144000" y="3255753"/>
            <a:ext cx="518091" cy="369332"/>
          </a:xfrm>
          <a:prstGeom prst="rect">
            <a:avLst/>
          </a:prstGeom>
          <a:noFill/>
        </p:spPr>
        <p:txBody>
          <a:bodyPr wrap="none" rtlCol="0">
            <a:spAutoFit/>
          </a:bodyPr>
          <a:lstStyle/>
          <a:p>
            <a:r>
              <a:rPr lang="es-PE" dirty="0" smtClean="0"/>
              <a:t>(**)</a:t>
            </a:r>
            <a:endParaRPr lang="es-PE" dirty="0"/>
          </a:p>
        </p:txBody>
      </p:sp>
      <p:sp>
        <p:nvSpPr>
          <p:cNvPr id="42" name="41 CuadroTexto"/>
          <p:cNvSpPr txBox="1"/>
          <p:nvPr/>
        </p:nvSpPr>
        <p:spPr>
          <a:xfrm>
            <a:off x="3206018" y="5175809"/>
            <a:ext cx="386644" cy="261610"/>
          </a:xfrm>
          <a:prstGeom prst="rect">
            <a:avLst/>
          </a:prstGeom>
          <a:noFill/>
        </p:spPr>
        <p:txBody>
          <a:bodyPr wrap="none" rtlCol="0">
            <a:spAutoFit/>
          </a:bodyPr>
          <a:lstStyle/>
          <a:p>
            <a:r>
              <a:rPr lang="es-PE" sz="1050" dirty="0" smtClean="0"/>
              <a:t>(**)</a:t>
            </a:r>
            <a:endParaRPr lang="es-PE" sz="1050" dirty="0"/>
          </a:p>
        </p:txBody>
      </p:sp>
      <p:sp>
        <p:nvSpPr>
          <p:cNvPr id="44" name="43 CuadroTexto"/>
          <p:cNvSpPr txBox="1"/>
          <p:nvPr/>
        </p:nvSpPr>
        <p:spPr>
          <a:xfrm>
            <a:off x="4041540" y="5175809"/>
            <a:ext cx="386644" cy="261610"/>
          </a:xfrm>
          <a:prstGeom prst="rect">
            <a:avLst/>
          </a:prstGeom>
          <a:noFill/>
        </p:spPr>
        <p:txBody>
          <a:bodyPr wrap="none" rtlCol="0">
            <a:spAutoFit/>
          </a:bodyPr>
          <a:lstStyle/>
          <a:p>
            <a:r>
              <a:rPr lang="es-PE" sz="1050" dirty="0" smtClean="0"/>
              <a:t>(**)</a:t>
            </a:r>
            <a:endParaRPr lang="es-PE" sz="1050" dirty="0"/>
          </a:p>
        </p:txBody>
      </p:sp>
      <p:sp>
        <p:nvSpPr>
          <p:cNvPr id="45" name="44 CuadroTexto"/>
          <p:cNvSpPr txBox="1"/>
          <p:nvPr/>
        </p:nvSpPr>
        <p:spPr>
          <a:xfrm>
            <a:off x="1670945" y="5175809"/>
            <a:ext cx="327334" cy="253916"/>
          </a:xfrm>
          <a:prstGeom prst="rect">
            <a:avLst/>
          </a:prstGeom>
          <a:noFill/>
        </p:spPr>
        <p:txBody>
          <a:bodyPr wrap="none" rtlCol="0">
            <a:spAutoFit/>
          </a:bodyPr>
          <a:lstStyle/>
          <a:p>
            <a:r>
              <a:rPr lang="es-PE" sz="1050" dirty="0" smtClean="0"/>
              <a:t>(*)</a:t>
            </a:r>
            <a:endParaRPr lang="es-PE" sz="1050" dirty="0"/>
          </a:p>
        </p:txBody>
      </p:sp>
      <p:sp>
        <p:nvSpPr>
          <p:cNvPr id="6" name="Marcador de número de diapositiva 5"/>
          <p:cNvSpPr>
            <a:spLocks noGrp="1"/>
          </p:cNvSpPr>
          <p:nvPr>
            <p:ph type="sldNum" sz="quarter" idx="12"/>
          </p:nvPr>
        </p:nvSpPr>
        <p:spPr/>
        <p:txBody>
          <a:bodyPr/>
          <a:lstStyle/>
          <a:p>
            <a:pPr>
              <a:defRPr/>
            </a:pPr>
            <a:fld id="{13AA389B-0E5D-486F-A6CD-9D1EC8AC9508}" type="slidenum">
              <a:rPr lang="es-ES" smtClean="0"/>
              <a:pPr>
                <a:defRPr/>
              </a:pPr>
              <a:t>51</a:t>
            </a:fld>
            <a:endParaRPr lang="es-ES"/>
          </a:p>
        </p:txBody>
      </p:sp>
    </p:spTree>
    <p:extLst>
      <p:ext uri="{BB962C8B-B14F-4D97-AF65-F5344CB8AC3E}">
        <p14:creationId xmlns:p14="http://schemas.microsoft.com/office/powerpoint/2010/main" val="3842054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Equivalencia de Pago del Consumidor Residencial</a:t>
            </a:r>
            <a:endParaRPr lang="es-PE" dirty="0"/>
          </a:p>
        </p:txBody>
      </p:sp>
      <p:pic>
        <p:nvPicPr>
          <p:cNvPr id="6" name="Picture 4" descr="http://cubainternacional.com/156-home_default/4-balones-para-gas-excepto-con-gas-fr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28" y="2443480"/>
            <a:ext cx="2736304" cy="3316732"/>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442461" y="2566591"/>
            <a:ext cx="2808312" cy="400110"/>
          </a:xfrm>
          <a:prstGeom prst="rect">
            <a:avLst/>
          </a:prstGeom>
          <a:noFill/>
        </p:spPr>
        <p:txBody>
          <a:bodyPr wrap="square" rtlCol="0">
            <a:spAutoFit/>
          </a:bodyPr>
          <a:lstStyle/>
          <a:p>
            <a:r>
              <a:rPr lang="es-PE" sz="2000" b="1" u="sng" dirty="0" smtClean="0">
                <a:effectLst>
                  <a:outerShdw blurRad="38100" dist="38100" dir="2700000" algn="tl">
                    <a:srgbClr val="000000">
                      <a:alpha val="43137"/>
                    </a:srgbClr>
                  </a:outerShdw>
                </a:effectLst>
              </a:rPr>
              <a:t>Escenario Base</a:t>
            </a:r>
            <a:endParaRPr lang="es-PE" sz="2000" b="1" u="sng" dirty="0">
              <a:effectLst>
                <a:outerShdw blurRad="38100" dist="38100" dir="2700000" algn="tl">
                  <a:srgbClr val="000000">
                    <a:alpha val="43137"/>
                  </a:srgbClr>
                </a:outerShdw>
              </a:effectLst>
            </a:endParaRPr>
          </a:p>
        </p:txBody>
      </p:sp>
      <p:sp>
        <p:nvSpPr>
          <p:cNvPr id="8" name="7 Flecha derecha"/>
          <p:cNvSpPr/>
          <p:nvPr/>
        </p:nvSpPr>
        <p:spPr>
          <a:xfrm>
            <a:off x="2554389" y="3724861"/>
            <a:ext cx="51180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CuadroTexto"/>
          <p:cNvSpPr txBox="1"/>
          <p:nvPr/>
        </p:nvSpPr>
        <p:spPr>
          <a:xfrm>
            <a:off x="3063014" y="3792512"/>
            <a:ext cx="1596912" cy="584775"/>
          </a:xfrm>
          <a:prstGeom prst="rect">
            <a:avLst/>
          </a:prstGeom>
          <a:noFill/>
        </p:spPr>
        <p:txBody>
          <a:bodyPr wrap="none" rtlCol="0">
            <a:spAutoFit/>
          </a:bodyPr>
          <a:lstStyle/>
          <a:p>
            <a:r>
              <a:rPr lang="es-PE" sz="3200" b="1" dirty="0" smtClean="0">
                <a:solidFill>
                  <a:srgbClr val="0000FF"/>
                </a:solidFill>
                <a:effectLst>
                  <a:outerShdw blurRad="38100" dist="38100" dir="2700000" algn="tl">
                    <a:srgbClr val="000000">
                      <a:alpha val="43137"/>
                    </a:srgbClr>
                  </a:outerShdw>
                </a:effectLst>
              </a:rPr>
              <a:t>S/. 35.0</a:t>
            </a:r>
            <a:endParaRPr lang="es-PE" sz="3200" b="1" dirty="0">
              <a:solidFill>
                <a:srgbClr val="0000FF"/>
              </a:solidFill>
              <a:effectLst>
                <a:outerShdw blurRad="38100" dist="38100" dir="2700000" algn="tl">
                  <a:srgbClr val="000000">
                    <a:alpha val="43137"/>
                  </a:srgbClr>
                </a:outerShdw>
              </a:effectLst>
            </a:endParaRPr>
          </a:p>
        </p:txBody>
      </p:sp>
      <p:sp>
        <p:nvSpPr>
          <p:cNvPr id="10" name="9 CuadroTexto"/>
          <p:cNvSpPr txBox="1"/>
          <p:nvPr/>
        </p:nvSpPr>
        <p:spPr>
          <a:xfrm>
            <a:off x="3570253" y="3201641"/>
            <a:ext cx="922047" cy="523220"/>
          </a:xfrm>
          <a:prstGeom prst="rect">
            <a:avLst/>
          </a:prstGeom>
          <a:noFill/>
        </p:spPr>
        <p:txBody>
          <a:bodyPr wrap="none" rtlCol="0">
            <a:spAutoFit/>
          </a:bodyPr>
          <a:lstStyle/>
          <a:p>
            <a:r>
              <a:rPr lang="es-PE" sz="2800" b="1" dirty="0" smtClean="0">
                <a:effectLst>
                  <a:outerShdw blurRad="38100" dist="38100" dir="2700000" algn="tl">
                    <a:srgbClr val="000000">
                      <a:alpha val="43137"/>
                    </a:srgbClr>
                  </a:outerShdw>
                </a:effectLst>
              </a:rPr>
              <a:t>GLP</a:t>
            </a:r>
            <a:endParaRPr lang="es-PE" sz="2800" b="1" dirty="0">
              <a:effectLst>
                <a:outerShdw blurRad="38100" dist="38100" dir="2700000" algn="tl">
                  <a:srgbClr val="000000">
                    <a:alpha val="43137"/>
                  </a:srgbClr>
                </a:outerShdw>
              </a:effectLst>
            </a:endParaRPr>
          </a:p>
        </p:txBody>
      </p:sp>
      <p:sp>
        <p:nvSpPr>
          <p:cNvPr id="11" name="10 CuadroTexto"/>
          <p:cNvSpPr txBox="1"/>
          <p:nvPr/>
        </p:nvSpPr>
        <p:spPr>
          <a:xfrm>
            <a:off x="5442461" y="4273531"/>
            <a:ext cx="3024336" cy="400110"/>
          </a:xfrm>
          <a:prstGeom prst="rect">
            <a:avLst/>
          </a:prstGeom>
          <a:noFill/>
        </p:spPr>
        <p:txBody>
          <a:bodyPr wrap="square" rtlCol="0">
            <a:spAutoFit/>
          </a:bodyPr>
          <a:lstStyle/>
          <a:p>
            <a:r>
              <a:rPr lang="es-PE" sz="2000" b="1" u="sng" dirty="0" smtClean="0">
                <a:effectLst>
                  <a:outerShdw blurRad="38100" dist="38100" dir="2700000" algn="tl">
                    <a:srgbClr val="000000">
                      <a:alpha val="43137"/>
                    </a:srgbClr>
                  </a:outerShdw>
                </a:effectLst>
              </a:rPr>
              <a:t>Escenario Alternativo</a:t>
            </a:r>
            <a:endParaRPr lang="es-PE" sz="2000" b="1" u="sng" dirty="0">
              <a:effectLst>
                <a:outerShdw blurRad="38100" dist="38100" dir="2700000" algn="tl">
                  <a:srgbClr val="000000">
                    <a:alpha val="43137"/>
                  </a:srgbClr>
                </a:outerShdw>
              </a:effectLst>
            </a:endParaRPr>
          </a:p>
        </p:txBody>
      </p:sp>
      <p:sp>
        <p:nvSpPr>
          <p:cNvPr id="12" name="11 Abrir llave"/>
          <p:cNvSpPr/>
          <p:nvPr/>
        </p:nvSpPr>
        <p:spPr>
          <a:xfrm>
            <a:off x="4722381" y="2362444"/>
            <a:ext cx="720080" cy="3456384"/>
          </a:xfrm>
          <a:prstGeom prst="leftBrace">
            <a:avLst>
              <a:gd name="adj1" fmla="val 31913"/>
              <a:gd name="adj2" fmla="val 50000"/>
            </a:avLst>
          </a:prstGeom>
          <a:ln w="412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3" name="12 CuadroTexto"/>
          <p:cNvSpPr txBox="1"/>
          <p:nvPr/>
        </p:nvSpPr>
        <p:spPr>
          <a:xfrm>
            <a:off x="5442461" y="3170863"/>
            <a:ext cx="3395481" cy="584775"/>
          </a:xfrm>
          <a:prstGeom prst="rect">
            <a:avLst/>
          </a:prstGeom>
          <a:noFill/>
        </p:spPr>
        <p:txBody>
          <a:bodyPr wrap="none" rtlCol="0">
            <a:spAutoFit/>
          </a:bodyPr>
          <a:lstStyle/>
          <a:p>
            <a:r>
              <a:rPr lang="es-PE" sz="3200" b="1" dirty="0" smtClean="0">
                <a:solidFill>
                  <a:srgbClr val="0000FF"/>
                </a:solidFill>
                <a:effectLst>
                  <a:outerShdw blurRad="38100" dist="38100" dir="2700000" algn="tl">
                    <a:srgbClr val="000000">
                      <a:alpha val="43137"/>
                    </a:srgbClr>
                  </a:outerShdw>
                </a:effectLst>
              </a:rPr>
              <a:t>S/. 17.0 (</a:t>
            </a:r>
            <a:r>
              <a:rPr lang="es-PE" sz="3200" b="1" dirty="0" err="1" smtClean="0">
                <a:solidFill>
                  <a:srgbClr val="0000FF"/>
                </a:solidFill>
                <a:effectLst>
                  <a:outerShdw blurRad="38100" dist="38100" dir="2700000" algn="tl">
                    <a:srgbClr val="000000">
                      <a:alpha val="43137"/>
                    </a:srgbClr>
                  </a:outerShdw>
                </a:effectLst>
              </a:rPr>
              <a:t>Inc</a:t>
            </a:r>
            <a:r>
              <a:rPr lang="es-PE" sz="3200" b="1" dirty="0" smtClean="0">
                <a:solidFill>
                  <a:srgbClr val="0000FF"/>
                </a:solidFill>
                <a:effectLst>
                  <a:outerShdw blurRad="38100" dist="38100" dir="2700000" algn="tl">
                    <a:srgbClr val="000000">
                      <a:alpha val="43137"/>
                    </a:srgbClr>
                  </a:outerShdw>
                </a:effectLst>
              </a:rPr>
              <a:t> IGV)</a:t>
            </a:r>
            <a:endParaRPr lang="es-PE" sz="3200" b="1" dirty="0">
              <a:solidFill>
                <a:srgbClr val="0000FF"/>
              </a:solidFill>
              <a:effectLst>
                <a:outerShdw blurRad="38100" dist="38100" dir="2700000" algn="tl">
                  <a:srgbClr val="000000">
                    <a:alpha val="43137"/>
                  </a:srgbClr>
                </a:outerShdw>
              </a:effectLst>
            </a:endParaRPr>
          </a:p>
        </p:txBody>
      </p:sp>
      <p:sp>
        <p:nvSpPr>
          <p:cNvPr id="14" name="13 CuadroTexto"/>
          <p:cNvSpPr txBox="1"/>
          <p:nvPr/>
        </p:nvSpPr>
        <p:spPr>
          <a:xfrm>
            <a:off x="5442461" y="4948997"/>
            <a:ext cx="3395481" cy="584775"/>
          </a:xfrm>
          <a:prstGeom prst="rect">
            <a:avLst/>
          </a:prstGeom>
          <a:noFill/>
        </p:spPr>
        <p:txBody>
          <a:bodyPr wrap="none" rtlCol="0">
            <a:spAutoFit/>
          </a:bodyPr>
          <a:lstStyle/>
          <a:p>
            <a:r>
              <a:rPr lang="es-PE" sz="3200" b="1" dirty="0" smtClean="0">
                <a:solidFill>
                  <a:srgbClr val="0000FF"/>
                </a:solidFill>
                <a:effectLst>
                  <a:outerShdw blurRad="38100" dist="38100" dir="2700000" algn="tl">
                    <a:srgbClr val="000000">
                      <a:alpha val="43137"/>
                    </a:srgbClr>
                  </a:outerShdw>
                </a:effectLst>
              </a:rPr>
              <a:t>S/. 22.4 (</a:t>
            </a:r>
            <a:r>
              <a:rPr lang="es-PE" sz="3200" b="1" dirty="0" err="1" smtClean="0">
                <a:solidFill>
                  <a:srgbClr val="0000FF"/>
                </a:solidFill>
                <a:effectLst>
                  <a:outerShdw blurRad="38100" dist="38100" dir="2700000" algn="tl">
                    <a:srgbClr val="000000">
                      <a:alpha val="43137"/>
                    </a:srgbClr>
                  </a:outerShdw>
                </a:effectLst>
              </a:rPr>
              <a:t>Inc</a:t>
            </a:r>
            <a:r>
              <a:rPr lang="es-PE" sz="3200" b="1" dirty="0" smtClean="0">
                <a:solidFill>
                  <a:srgbClr val="0000FF"/>
                </a:solidFill>
                <a:effectLst>
                  <a:outerShdw blurRad="38100" dist="38100" dir="2700000" algn="tl">
                    <a:srgbClr val="000000">
                      <a:alpha val="43137"/>
                    </a:srgbClr>
                  </a:outerShdw>
                </a:effectLst>
              </a:rPr>
              <a:t> IGV)</a:t>
            </a:r>
            <a:endParaRPr lang="es-PE" sz="3200" b="1" dirty="0">
              <a:solidFill>
                <a:srgbClr val="0000FF"/>
              </a:solidFill>
              <a:effectLst>
                <a:outerShdw blurRad="38100" dist="38100" dir="2700000" algn="tl">
                  <a:srgbClr val="000000">
                    <a:alpha val="43137"/>
                  </a:srgbClr>
                </a:outerShdw>
              </a:effectLst>
            </a:endParaRPr>
          </a:p>
        </p:txBody>
      </p:sp>
      <p:sp>
        <p:nvSpPr>
          <p:cNvPr id="15" name="14 CuadroTexto"/>
          <p:cNvSpPr txBox="1"/>
          <p:nvPr/>
        </p:nvSpPr>
        <p:spPr>
          <a:xfrm>
            <a:off x="2703366" y="2443480"/>
            <a:ext cx="2023976" cy="646331"/>
          </a:xfrm>
          <a:prstGeom prst="rect">
            <a:avLst/>
          </a:prstGeom>
          <a:noFill/>
        </p:spPr>
        <p:txBody>
          <a:bodyPr wrap="square" rtlCol="0">
            <a:spAutoFit/>
          </a:bodyPr>
          <a:lstStyle/>
          <a:p>
            <a:pPr algn="ctr"/>
            <a:r>
              <a:rPr lang="es-PE" dirty="0" smtClean="0"/>
              <a:t>Clientes Residenciales</a:t>
            </a:r>
            <a:endParaRPr lang="es-PE" dirty="0"/>
          </a:p>
        </p:txBody>
      </p:sp>
      <p:sp>
        <p:nvSpPr>
          <p:cNvPr id="16" name="15 CuadroTexto"/>
          <p:cNvSpPr txBox="1"/>
          <p:nvPr/>
        </p:nvSpPr>
        <p:spPr>
          <a:xfrm>
            <a:off x="3124617" y="4579665"/>
            <a:ext cx="1813317" cy="369332"/>
          </a:xfrm>
          <a:prstGeom prst="rect">
            <a:avLst/>
          </a:prstGeom>
          <a:noFill/>
        </p:spPr>
        <p:txBody>
          <a:bodyPr wrap="none" rtlCol="0">
            <a:spAutoFit/>
          </a:bodyPr>
          <a:lstStyle/>
          <a:p>
            <a:r>
              <a:rPr lang="es-PE" dirty="0" smtClean="0"/>
              <a:t>1 Balón de GLP</a:t>
            </a:r>
            <a:endParaRPr lang="es-PE" dirty="0"/>
          </a:p>
        </p:txBody>
      </p:sp>
      <p:sp>
        <p:nvSpPr>
          <p:cNvPr id="3" name="Marcador de número de diapositiva 2"/>
          <p:cNvSpPr>
            <a:spLocks noGrp="1"/>
          </p:cNvSpPr>
          <p:nvPr>
            <p:ph type="sldNum" sz="quarter" idx="12"/>
          </p:nvPr>
        </p:nvSpPr>
        <p:spPr/>
        <p:txBody>
          <a:bodyPr/>
          <a:lstStyle/>
          <a:p>
            <a:pPr>
              <a:defRPr/>
            </a:pPr>
            <a:fld id="{DBB00EA8-2EC0-48D8-AAAC-A970273C30B9}" type="slidenum">
              <a:rPr lang="es-ES" smtClean="0"/>
              <a:pPr>
                <a:defRPr/>
              </a:pPr>
              <a:t>52</a:t>
            </a:fld>
            <a:endParaRPr lang="es-ES"/>
          </a:p>
        </p:txBody>
      </p:sp>
    </p:spTree>
    <p:extLst>
      <p:ext uri="{BB962C8B-B14F-4D97-AF65-F5344CB8AC3E}">
        <p14:creationId xmlns:p14="http://schemas.microsoft.com/office/powerpoint/2010/main" val="39723653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3140968"/>
            <a:ext cx="8229600" cy="790575"/>
          </a:xfrm>
        </p:spPr>
        <p:txBody>
          <a:bodyPr/>
          <a:lstStyle/>
          <a:p>
            <a:r>
              <a:rPr lang="es-PE" sz="4400" dirty="0" smtClean="0"/>
              <a:t>Muchas Gracias</a:t>
            </a:r>
            <a:endParaRPr lang="es-PE" sz="4400" dirty="0"/>
          </a:p>
        </p:txBody>
      </p:sp>
      <p:sp>
        <p:nvSpPr>
          <p:cNvPr id="4" name="Marcador de número de diapositiva 3"/>
          <p:cNvSpPr>
            <a:spLocks noGrp="1"/>
          </p:cNvSpPr>
          <p:nvPr>
            <p:ph type="sldNum" sz="quarter" idx="12"/>
          </p:nvPr>
        </p:nvSpPr>
        <p:spPr/>
        <p:txBody>
          <a:bodyPr/>
          <a:lstStyle/>
          <a:p>
            <a:pPr>
              <a:defRPr/>
            </a:pPr>
            <a:fld id="{13AA389B-0E5D-486F-A6CD-9D1EC8AC9508}" type="slidenum">
              <a:rPr lang="es-ES" smtClean="0"/>
              <a:pPr>
                <a:defRPr/>
              </a:pPr>
              <a:t>53</a:t>
            </a:fld>
            <a:endParaRPr lang="es-ES"/>
          </a:p>
        </p:txBody>
      </p:sp>
    </p:spTree>
    <p:extLst>
      <p:ext uri="{BB962C8B-B14F-4D97-AF65-F5344CB8AC3E}">
        <p14:creationId xmlns:p14="http://schemas.microsoft.com/office/powerpoint/2010/main" val="399862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2564903"/>
            <a:ext cx="6480720" cy="584775"/>
          </a:xfrm>
          <a:prstGeom prst="rect">
            <a:avLst/>
          </a:prstGeom>
          <a:noFill/>
        </p:spPr>
        <p:txBody>
          <a:bodyPr wrap="square" rtlCol="0">
            <a:spAutoFit/>
          </a:bodyPr>
          <a:lstStyle/>
          <a:p>
            <a:r>
              <a:rPr lang="es-PE" sz="3200" b="1" dirty="0" smtClean="0"/>
              <a:t>DEMANDA DEL PROYECTO</a:t>
            </a:r>
            <a:endParaRPr lang="es-PE" sz="3200" b="1" dirty="0"/>
          </a:p>
        </p:txBody>
      </p:sp>
      <p:cxnSp>
        <p:nvCxnSpPr>
          <p:cNvPr id="3" name="2 Conector recto"/>
          <p:cNvCxnSpPr/>
          <p:nvPr/>
        </p:nvCxnSpPr>
        <p:spPr>
          <a:xfrm>
            <a:off x="971600" y="3103512"/>
            <a:ext cx="698477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7524328" y="3103512"/>
            <a:ext cx="432048" cy="397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6</a:t>
            </a:fld>
            <a:endParaRPr lang="es-ES"/>
          </a:p>
        </p:txBody>
      </p:sp>
    </p:spTree>
    <p:extLst>
      <p:ext uri="{BB962C8B-B14F-4D97-AF65-F5344CB8AC3E}">
        <p14:creationId xmlns:p14="http://schemas.microsoft.com/office/powerpoint/2010/main" val="192429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042988" y="1341438"/>
            <a:ext cx="7345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Narrow" pitchFamily="34" charset="0"/>
              </a:defRPr>
            </a:lvl1pPr>
            <a:lvl2pPr>
              <a:defRPr sz="2000">
                <a:solidFill>
                  <a:schemeClr val="tx1"/>
                </a:solidFill>
                <a:latin typeface="Arial Narrow" pitchFamily="34" charset="0"/>
              </a:defRPr>
            </a:lvl2pPr>
            <a:lvl3pPr>
              <a:defRPr sz="2400">
                <a:solidFill>
                  <a:schemeClr val="tx1"/>
                </a:solidFill>
                <a:latin typeface="Arial Narrow" pitchFamily="34" charset="0"/>
              </a:defRPr>
            </a:lvl3pPr>
            <a:lvl4pPr>
              <a:defRPr sz="1600">
                <a:solidFill>
                  <a:schemeClr val="tx1"/>
                </a:solidFill>
                <a:latin typeface="Arial Narrow" pitchFamily="34" charset="0"/>
              </a:defRPr>
            </a:lvl4pPr>
            <a:lvl5pPr>
              <a:defRPr sz="1600">
                <a:solidFill>
                  <a:schemeClr val="tx1"/>
                </a:solidFill>
                <a:latin typeface="Arial Narrow" pitchFamily="34" charset="0"/>
              </a:defRPr>
            </a:lvl5pPr>
            <a:lvl6pPr eaLnBrk="0" hangingPunct="0">
              <a:defRPr sz="1600">
                <a:solidFill>
                  <a:schemeClr val="tx1"/>
                </a:solidFill>
                <a:latin typeface="Arial Narrow" pitchFamily="34" charset="0"/>
              </a:defRPr>
            </a:lvl6pPr>
            <a:lvl7pPr eaLnBrk="0" hangingPunct="0">
              <a:defRPr sz="1600">
                <a:solidFill>
                  <a:schemeClr val="tx1"/>
                </a:solidFill>
                <a:latin typeface="Arial Narrow" pitchFamily="34" charset="0"/>
              </a:defRPr>
            </a:lvl7pPr>
            <a:lvl8pPr eaLnBrk="0" hangingPunct="0">
              <a:defRPr sz="1600">
                <a:solidFill>
                  <a:schemeClr val="tx1"/>
                </a:solidFill>
                <a:latin typeface="Arial Narrow" pitchFamily="34" charset="0"/>
              </a:defRPr>
            </a:lvl8pPr>
            <a:lvl9pPr eaLnBrk="0" hangingPunct="0">
              <a:defRPr sz="1600">
                <a:solidFill>
                  <a:schemeClr val="tx1"/>
                </a:solidFill>
                <a:latin typeface="Arial Narrow" pitchFamily="34" charset="0"/>
              </a:defRPr>
            </a:lvl9pPr>
          </a:lstStyle>
          <a:p>
            <a:pPr algn="ctr">
              <a:spcBef>
                <a:spcPct val="50000"/>
              </a:spcBef>
            </a:pPr>
            <a:r>
              <a:rPr lang="es-ES" altLang="es-PE" sz="1800" dirty="0" smtClean="0">
                <a:latin typeface="Arial" charset="0"/>
              </a:rPr>
              <a:t>Demanda Categoría A1 (Residencial)</a:t>
            </a:r>
            <a:endParaRPr lang="es-ES" altLang="es-PE" sz="1800" b="0" dirty="0">
              <a:latin typeface="Arial" charset="0"/>
            </a:endParaRPr>
          </a:p>
        </p:txBody>
      </p:sp>
      <p:graphicFrame>
        <p:nvGraphicFramePr>
          <p:cNvPr id="10" name="4 Gráfico"/>
          <p:cNvGraphicFramePr>
            <a:graphicFrameLocks/>
          </p:cNvGraphicFramePr>
          <p:nvPr>
            <p:extLst>
              <p:ext uri="{D42A27DB-BD31-4B8C-83A1-F6EECF244321}">
                <p14:modId xmlns:p14="http://schemas.microsoft.com/office/powerpoint/2010/main" val="3335870785"/>
              </p:ext>
            </p:extLst>
          </p:nvPr>
        </p:nvGraphicFramePr>
        <p:xfrm>
          <a:off x="11864" y="1988840"/>
          <a:ext cx="5488385" cy="35289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2 Gráfico"/>
          <p:cNvGraphicFramePr>
            <a:graphicFrameLocks/>
          </p:cNvGraphicFramePr>
          <p:nvPr>
            <p:extLst>
              <p:ext uri="{D42A27DB-BD31-4B8C-83A1-F6EECF244321}">
                <p14:modId xmlns:p14="http://schemas.microsoft.com/office/powerpoint/2010/main" val="851275167"/>
              </p:ext>
            </p:extLst>
          </p:nvPr>
        </p:nvGraphicFramePr>
        <p:xfrm>
          <a:off x="5436096" y="2348881"/>
          <a:ext cx="3456384"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2" name="1 CuadroTexto"/>
          <p:cNvSpPr txBox="1"/>
          <p:nvPr/>
        </p:nvSpPr>
        <p:spPr>
          <a:xfrm>
            <a:off x="1507098" y="5733256"/>
            <a:ext cx="6417141" cy="369332"/>
          </a:xfrm>
          <a:prstGeom prst="rect">
            <a:avLst/>
          </a:prstGeom>
          <a:noFill/>
        </p:spPr>
        <p:txBody>
          <a:bodyPr wrap="none" rtlCol="0">
            <a:spAutoFit/>
          </a:bodyPr>
          <a:lstStyle/>
          <a:p>
            <a:r>
              <a:rPr lang="es-PE" b="1" dirty="0" smtClean="0">
                <a:solidFill>
                  <a:srgbClr val="0000FF"/>
                </a:solidFill>
                <a:effectLst>
                  <a:outerShdw blurRad="38100" dist="38100" dir="2700000" algn="tl">
                    <a:srgbClr val="000000">
                      <a:alpha val="43137"/>
                    </a:srgbClr>
                  </a:outerShdw>
                </a:effectLst>
              </a:rPr>
              <a:t>Plan de Desarrollo Inicial – Propuesta del Concesionario</a:t>
            </a:r>
            <a:endParaRPr lang="es-PE" b="1" dirty="0">
              <a:solidFill>
                <a:srgbClr val="0000FF"/>
              </a:solidFill>
              <a:effectLst>
                <a:outerShdw blurRad="38100" dist="38100" dir="2700000" algn="tl">
                  <a:srgbClr val="000000">
                    <a:alpha val="43137"/>
                  </a:srgbClr>
                </a:outerShdw>
              </a:effectLst>
            </a:endParaRPr>
          </a:p>
        </p:txBody>
      </p:sp>
      <p:sp>
        <p:nvSpPr>
          <p:cNvPr id="4" name="Marcador de número de diapositiva 3"/>
          <p:cNvSpPr>
            <a:spLocks noGrp="1"/>
          </p:cNvSpPr>
          <p:nvPr>
            <p:ph type="sldNum" sz="quarter" idx="12"/>
          </p:nvPr>
        </p:nvSpPr>
        <p:spPr/>
        <p:txBody>
          <a:bodyPr/>
          <a:lstStyle/>
          <a:p>
            <a:pPr>
              <a:defRPr/>
            </a:pPr>
            <a:fld id="{18466620-94DA-4231-A454-CA48E26884D0}" type="slidenum">
              <a:rPr lang="es-ES" smtClean="0"/>
              <a:pPr>
                <a:defRPr/>
              </a:pPr>
              <a:t>7</a:t>
            </a:fld>
            <a:endParaRPr lang="es-ES"/>
          </a:p>
        </p:txBody>
      </p:sp>
    </p:spTree>
    <p:extLst>
      <p:ext uri="{BB962C8B-B14F-4D97-AF65-F5344CB8AC3E}">
        <p14:creationId xmlns:p14="http://schemas.microsoft.com/office/powerpoint/2010/main" val="284712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042988" y="1341438"/>
            <a:ext cx="7345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Narrow" pitchFamily="34" charset="0"/>
              </a:defRPr>
            </a:lvl1pPr>
            <a:lvl2pPr>
              <a:defRPr sz="2000">
                <a:solidFill>
                  <a:schemeClr val="tx1"/>
                </a:solidFill>
                <a:latin typeface="Arial Narrow" pitchFamily="34" charset="0"/>
              </a:defRPr>
            </a:lvl2pPr>
            <a:lvl3pPr>
              <a:defRPr sz="2400">
                <a:solidFill>
                  <a:schemeClr val="tx1"/>
                </a:solidFill>
                <a:latin typeface="Arial Narrow" pitchFamily="34" charset="0"/>
              </a:defRPr>
            </a:lvl3pPr>
            <a:lvl4pPr>
              <a:defRPr sz="1600">
                <a:solidFill>
                  <a:schemeClr val="tx1"/>
                </a:solidFill>
                <a:latin typeface="Arial Narrow" pitchFamily="34" charset="0"/>
              </a:defRPr>
            </a:lvl4pPr>
            <a:lvl5pPr>
              <a:defRPr sz="1600">
                <a:solidFill>
                  <a:schemeClr val="tx1"/>
                </a:solidFill>
                <a:latin typeface="Arial Narrow" pitchFamily="34" charset="0"/>
              </a:defRPr>
            </a:lvl5pPr>
            <a:lvl6pPr eaLnBrk="0" hangingPunct="0">
              <a:defRPr sz="1600">
                <a:solidFill>
                  <a:schemeClr val="tx1"/>
                </a:solidFill>
                <a:latin typeface="Arial Narrow" pitchFamily="34" charset="0"/>
              </a:defRPr>
            </a:lvl6pPr>
            <a:lvl7pPr eaLnBrk="0" hangingPunct="0">
              <a:defRPr sz="1600">
                <a:solidFill>
                  <a:schemeClr val="tx1"/>
                </a:solidFill>
                <a:latin typeface="Arial Narrow" pitchFamily="34" charset="0"/>
              </a:defRPr>
            </a:lvl7pPr>
            <a:lvl8pPr eaLnBrk="0" hangingPunct="0">
              <a:defRPr sz="1600">
                <a:solidFill>
                  <a:schemeClr val="tx1"/>
                </a:solidFill>
                <a:latin typeface="Arial Narrow" pitchFamily="34" charset="0"/>
              </a:defRPr>
            </a:lvl8pPr>
            <a:lvl9pPr eaLnBrk="0" hangingPunct="0">
              <a:defRPr sz="1600">
                <a:solidFill>
                  <a:schemeClr val="tx1"/>
                </a:solidFill>
                <a:latin typeface="Arial Narrow" pitchFamily="34" charset="0"/>
              </a:defRPr>
            </a:lvl9pPr>
          </a:lstStyle>
          <a:p>
            <a:pPr algn="ctr">
              <a:spcBef>
                <a:spcPct val="50000"/>
              </a:spcBef>
            </a:pPr>
            <a:r>
              <a:rPr lang="es-ES" altLang="es-PE" sz="1800" dirty="0" smtClean="0">
                <a:latin typeface="Arial" charset="0"/>
              </a:rPr>
              <a:t>Demanda Categoría GNV</a:t>
            </a:r>
            <a:endParaRPr lang="es-ES" altLang="es-PE" sz="1800" b="0" dirty="0">
              <a:latin typeface="Arial" charset="0"/>
            </a:endParaRPr>
          </a:p>
        </p:txBody>
      </p:sp>
      <p:graphicFrame>
        <p:nvGraphicFramePr>
          <p:cNvPr id="7" name="6 Gráfico"/>
          <p:cNvGraphicFramePr>
            <a:graphicFrameLocks/>
          </p:cNvGraphicFramePr>
          <p:nvPr>
            <p:extLst>
              <p:ext uri="{D42A27DB-BD31-4B8C-83A1-F6EECF244321}">
                <p14:modId xmlns:p14="http://schemas.microsoft.com/office/powerpoint/2010/main" val="3991209403"/>
              </p:ext>
            </p:extLst>
          </p:nvPr>
        </p:nvGraphicFramePr>
        <p:xfrm>
          <a:off x="25528" y="2132856"/>
          <a:ext cx="4176115"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a:graphicFrameLocks/>
          </p:cNvGraphicFramePr>
          <p:nvPr>
            <p:extLst>
              <p:ext uri="{D42A27DB-BD31-4B8C-83A1-F6EECF244321}">
                <p14:modId xmlns:p14="http://schemas.microsoft.com/office/powerpoint/2010/main" val="1270573509"/>
              </p:ext>
            </p:extLst>
          </p:nvPr>
        </p:nvGraphicFramePr>
        <p:xfrm>
          <a:off x="4427984" y="2132856"/>
          <a:ext cx="4716016"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2"/>
          <p:cNvSpPr>
            <a:spLocks noGrp="1"/>
          </p:cNvSpPr>
          <p:nvPr>
            <p:ph type="sldNum" sz="quarter" idx="12"/>
          </p:nvPr>
        </p:nvSpPr>
        <p:spPr/>
        <p:txBody>
          <a:bodyPr/>
          <a:lstStyle/>
          <a:p>
            <a:pPr>
              <a:defRPr/>
            </a:pPr>
            <a:fld id="{18466620-94DA-4231-A454-CA48E26884D0}" type="slidenum">
              <a:rPr lang="es-ES" smtClean="0"/>
              <a:pPr>
                <a:defRPr/>
              </a:pPr>
              <a:t>8</a:t>
            </a:fld>
            <a:endParaRPr lang="es-ES"/>
          </a:p>
        </p:txBody>
      </p:sp>
    </p:spTree>
    <p:extLst>
      <p:ext uri="{BB962C8B-B14F-4D97-AF65-F5344CB8AC3E}">
        <p14:creationId xmlns:p14="http://schemas.microsoft.com/office/powerpoint/2010/main" val="50158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2" name="9231 CuadroTexto"/>
          <p:cNvSpPr txBox="1"/>
          <p:nvPr/>
        </p:nvSpPr>
        <p:spPr>
          <a:xfrm>
            <a:off x="2267744" y="1453426"/>
            <a:ext cx="4493538" cy="369332"/>
          </a:xfrm>
          <a:prstGeom prst="rect">
            <a:avLst/>
          </a:prstGeom>
          <a:noFill/>
        </p:spPr>
        <p:txBody>
          <a:bodyPr wrap="none" rtlCol="0">
            <a:spAutoFit/>
          </a:bodyPr>
          <a:lstStyle/>
          <a:p>
            <a:pPr fontAlgn="base">
              <a:spcBef>
                <a:spcPct val="0"/>
              </a:spcBef>
              <a:spcAft>
                <a:spcPct val="0"/>
              </a:spcAft>
            </a:pPr>
            <a:r>
              <a:rPr lang="es-PE" b="1" u="sng" dirty="0" smtClean="0">
                <a:solidFill>
                  <a:srgbClr val="000000"/>
                </a:solidFill>
              </a:rPr>
              <a:t>Proyección de demanda por categorías</a:t>
            </a:r>
            <a:endParaRPr lang="es-PE" b="1" u="sng" dirty="0">
              <a:solidFill>
                <a:srgbClr val="000000"/>
              </a:solidFill>
            </a:endParaRPr>
          </a:p>
        </p:txBody>
      </p:sp>
      <p:graphicFrame>
        <p:nvGraphicFramePr>
          <p:cNvPr id="90" name="3 Gráfico"/>
          <p:cNvGraphicFramePr>
            <a:graphicFrameLocks/>
          </p:cNvGraphicFramePr>
          <p:nvPr>
            <p:extLst>
              <p:ext uri="{D42A27DB-BD31-4B8C-83A1-F6EECF244321}">
                <p14:modId xmlns:p14="http://schemas.microsoft.com/office/powerpoint/2010/main" val="3909733634"/>
              </p:ext>
            </p:extLst>
          </p:nvPr>
        </p:nvGraphicFramePr>
        <p:xfrm>
          <a:off x="1259632" y="2132856"/>
          <a:ext cx="676875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número de diapositiva 2"/>
          <p:cNvSpPr>
            <a:spLocks noGrp="1"/>
          </p:cNvSpPr>
          <p:nvPr>
            <p:ph type="sldNum" sz="quarter" idx="12"/>
          </p:nvPr>
        </p:nvSpPr>
        <p:spPr/>
        <p:txBody>
          <a:bodyPr/>
          <a:lstStyle/>
          <a:p>
            <a:pPr>
              <a:defRPr/>
            </a:pPr>
            <a:fld id="{13AA389B-0E5D-486F-A6CD-9D1EC8AC9508}" type="slidenum">
              <a:rPr lang="es-ES" smtClean="0"/>
              <a:pPr>
                <a:defRPr/>
              </a:pPr>
              <a:t>9</a:t>
            </a:fld>
            <a:endParaRPr lang="es-ES"/>
          </a:p>
        </p:txBody>
      </p:sp>
    </p:spTree>
    <p:extLst>
      <p:ext uri="{BB962C8B-B14F-4D97-AF65-F5344CB8AC3E}">
        <p14:creationId xmlns:p14="http://schemas.microsoft.com/office/powerpoint/2010/main" val="2661092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7085</TotalTime>
  <Words>3498</Words>
  <Application>Microsoft Office PowerPoint</Application>
  <PresentationFormat>Presentación en pantalla (4:3)</PresentationFormat>
  <Paragraphs>1402</Paragraphs>
  <Slides>53</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53</vt:i4>
      </vt:variant>
    </vt:vector>
  </HeadingPairs>
  <TitlesOfParts>
    <vt:vector size="60" baseType="lpstr">
      <vt:lpstr>Arial</vt:lpstr>
      <vt:lpstr>Arial Narrow</vt:lpstr>
      <vt:lpstr>Calibri</vt:lpstr>
      <vt:lpstr>Cambria Math</vt:lpstr>
      <vt:lpstr>Tahoma</vt:lpstr>
      <vt:lpstr>Times New Roman</vt:lpstr>
      <vt:lpstr>Diseño predeterminado</vt:lpstr>
      <vt:lpstr> Evaluación de la Propuesta Tarifaria para el otorgamiento de la Concesión de Distribución de Gas Natural en la Región Piura a Solicitud de Parte del Peticionario Gasnorp</vt:lpstr>
      <vt:lpstr>Presentación de PowerPoint</vt:lpstr>
      <vt:lpstr>Criterios Generales</vt:lpstr>
      <vt:lpstr>Determinación del Costo Medio</vt:lpstr>
      <vt:lpstr>Criterios Básicos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Costos de Inversión - CAPEX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Costos de Explotación</vt:lpstr>
      <vt:lpstr>Costos de Explotación</vt:lpstr>
      <vt:lpstr>Presentación de PowerPoint</vt:lpstr>
      <vt:lpstr>PLAN DE PROMOCIÓN</vt:lpstr>
      <vt:lpstr>Descuento de Promoción</vt:lpstr>
      <vt:lpstr>Componentes para la conexión al Gas Natural en clientes residenciales</vt:lpstr>
      <vt:lpstr>Financiamiento de la Conexión al Gas Natural</vt:lpstr>
      <vt:lpstr>COSTO DE GNC</vt:lpstr>
      <vt:lpstr>Costos de GNC</vt:lpstr>
      <vt:lpstr>Presentación de PowerPoint</vt:lpstr>
      <vt:lpstr>Cálculo de las Tarifas Base de la Distribución de Gas Natural</vt:lpstr>
      <vt:lpstr>Presentación de PowerPoint</vt:lpstr>
      <vt:lpstr>Presentación de PowerPoint</vt:lpstr>
      <vt:lpstr>Fijación de la Tarifa de Distribución de Gas Natural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Equivalencia de Pago del Consumidor Residencial</vt:lpstr>
      <vt:lpstr>Equivalencia de Pago del Consumidor Residencial</vt:lpstr>
      <vt:lpstr>Equivalencia de Pago del Consumidor Residencial</vt:lpstr>
      <vt:lpstr>Muchas Gracias</vt:lpstr>
    </vt:vector>
  </TitlesOfParts>
  <Company>osinerg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practcom01</dc:creator>
  <cp:lastModifiedBy>USER</cp:lastModifiedBy>
  <cp:revision>568</cp:revision>
  <cp:lastPrinted>2016-01-26T18:00:30Z</cp:lastPrinted>
  <dcterms:created xsi:type="dcterms:W3CDTF">2009-01-14T20:05:00Z</dcterms:created>
  <dcterms:modified xsi:type="dcterms:W3CDTF">2016-01-27T13:32:09Z</dcterms:modified>
</cp:coreProperties>
</file>